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5" r:id="rId4"/>
    <p:sldId id="276" r:id="rId5"/>
    <p:sldId id="273" r:id="rId6"/>
    <p:sldId id="272" r:id="rId7"/>
    <p:sldId id="271" r:id="rId8"/>
    <p:sldId id="257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09358-3EFB-42F5-A5AA-167AEFCC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E25874F-9FC7-43A5-A61D-F0545AEAD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6A36E85-C295-4D6C-9B60-EE3FD0C5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510AB14-EF77-4F0C-8425-83A8385A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DCBD51A-5BCF-41C7-A008-BCE011BB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0967493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F8441D-A073-4374-B6D8-DEADE47E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70B053C-104E-472C-9159-4EB3313B8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7CCB012-B423-40A1-B432-905EEC90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8C0309F-82BA-4A02-9BCE-926F932E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CBC2BF4-372F-4C2C-89DC-75108A59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2117912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AAD3DD9-4D45-4BD8-A623-47F697810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B5834A3-9C5A-4B4C-AE4B-F64314475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67D7D79-9614-48D8-BBF9-EB9CABE6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D940B3-4463-4301-B2BB-09EFDF64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BF2005F-7030-4B3C-B957-D16A8F74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3311977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BB2B3C-0C15-457E-8AA5-9B4AB0CB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44ACCA-E2CD-4B1F-9601-76C02FEB1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5B43A0B-55F6-4427-9EB9-19B5B8E6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0A4E3E2-5BE7-444B-A4D1-38C59A70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9086DCF-1994-42A9-9A4B-DCEAF159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0365374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3BA4E9-E6D0-4FBF-AB41-817C22C4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D414588-42C8-4634-832A-76C4A0CD1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778A5F8-DF2E-43D6-A1D5-4CFA2C6D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D1ABB74-B9D9-45E2-98BA-637E55F1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C04B0D-32DD-4187-B426-7B21F8A0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6458855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878034-75F2-4879-9A68-687A40D5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5CF9901-48A2-43D1-9D14-F62CB678E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10C8B77-AE0E-4A37-99A5-F150A486C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535F773-892C-4333-A5D1-F342BCA9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DCED851-5A5F-4CBB-B5D9-635C2F4D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C1E49B3-8B39-487C-A88F-540A2FFE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8827618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951D31-0709-4AC7-85A2-9C20C7D3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95BBD9-4D1B-4ACD-9CD7-B85B09DC0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9768157-7CBC-419E-9A32-A913A2765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12BFA80-0322-45B3-BCCC-0FA1D245D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4259858-CB88-4ACC-97D6-A5CF5603C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B05DEB3-2472-4DF8-96D9-DC1066AA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B796723-7953-43D5-ABCD-432EE34F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CE1EA7B-D62F-444D-B5DA-1341601D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4472629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B3AC47-63D0-4432-B9DF-6E3B0BAF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3FF3CD-ED17-465B-BB89-060159F4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5675DCA-0AB1-481D-91C6-3E80256E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5CC27F8-522E-4B2A-A08B-50AD2EA2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21651239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B218925-E27E-4D69-94D0-7954EE80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E2CDEB2-F7A4-4CD9-BF75-6796EB62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81791CB-4951-443E-81B3-CCFFA512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7629166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537AF9-99AD-43BA-B8F6-E422285B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A6E05A2-E05E-4D05-A006-76A9ED2BB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5352D24-F5B5-4AF0-BB15-1B3FF130A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5C21F88-5FDF-4119-B260-C55E0B2C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D71649D-864A-458D-998E-F8252582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3ADE922-96E7-44A9-BCE9-8DCC373A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7109257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61C8D7-D691-4F9E-9973-17E9D732F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598DD4-6090-4B1C-A037-2382BAE93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19118C7-73E3-4C3C-B980-5AAB0B30A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E4692EC-C211-4F91-81FB-C7CC3A82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B246F94-7CD1-4CCB-B58A-22417E48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1674532-63C8-44DA-B71F-991BEC57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9776089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26881A8-A9E3-4AF7-9CD3-A40CD06B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4A7D15A-5AF2-4AF5-8B4C-C838F06B7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1D68F0-C4EE-41A2-BEB4-5EC3E2649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C116-2FA2-45D9-A74C-1F25F459770E}" type="datetimeFigureOut">
              <a:rPr lang="es-AR" smtClean="0"/>
              <a:pPr/>
              <a:t>20/9/2018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4018EF8-2183-4476-8CBE-52CEE904E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D41566-452C-44D2-94AC-19BDD9CC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2DA5-77A4-416C-B2E2-615D119877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36366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6A7F175-24D5-4BD2-B532-B76676E1E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96" y="437321"/>
            <a:ext cx="11158330" cy="6042991"/>
          </a:xfrm>
        </p:spPr>
        <p:txBody>
          <a:bodyPr/>
          <a:lstStyle/>
          <a:p>
            <a:endParaRPr lang="es-AR" dirty="0"/>
          </a:p>
          <a:p>
            <a:endParaRPr lang="es-AR" dirty="0"/>
          </a:p>
          <a:p>
            <a:r>
              <a:rPr lang="es-AR" dirty="0"/>
              <a:t>CONCURSO DE OPOSICIÓN SUPERVISORES</a:t>
            </a:r>
          </a:p>
          <a:p>
            <a:r>
              <a:rPr lang="es-AR" dirty="0"/>
              <a:t>DIRECCIÓN DE EDUCACIÓN PRIMARIA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EL SUPERVISOR COMO MIEMBRO DE UN EQUIPO Y COMUNICADOR</a:t>
            </a:r>
          </a:p>
          <a:p>
            <a:endParaRPr lang="es-AR" dirty="0"/>
          </a:p>
          <a:p>
            <a:r>
              <a:rPr lang="es-AR" dirty="0"/>
              <a:t>MÓDULO III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987" y="504417"/>
            <a:ext cx="53625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6475" y="5576614"/>
            <a:ext cx="3305175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194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A1AD88-3F2A-4654-A9A7-DCAE042B5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583096"/>
            <a:ext cx="10426148" cy="5593867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NORMATIVA GENERAL Y ESPECÌFICA:</a:t>
            </a:r>
            <a:endParaRPr lang="es-A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Resoluciones relacionadas con Cargos Directivos</a:t>
            </a:r>
            <a:endParaRPr lang="es-A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4847/01 CGE</a:t>
            </a:r>
            <a:endParaRPr lang="es-A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2505/17 CGE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3167/12 CGE (Aprueba Manual de mantenimiento escolar.)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0716/12 MT (Acuerdo paritario de transporte escolar de alumnos y docentes.) </a:t>
            </a:r>
            <a:r>
              <a:rPr lang="es-A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referencia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0316/09 CGE (Aprueba el documento de Certificaciones equivalencias de estudios. Movilidad de alumnos.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Acreditación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Estudios y </a:t>
            </a: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Denominación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Establecimientos.)</a:t>
            </a:r>
            <a:endParaRPr lang="es-AR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2421/09 CGE (Evaluación, calificación y promoción de alumnos de Nivel Primario)</a:t>
            </a:r>
            <a:endParaRPr lang="es-AR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1722/18 CGE (</a:t>
            </a:r>
            <a:r>
              <a:rPr lang="es-E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Programa Integral de Trayectorias Escolares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0978/06 CGE (Funciones del Maestro Orientador e Integrador)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0600/08 CGE (Amplía funciones de MOI)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5138/11 CGE (Organización y funciones de las Configuraciones de Apoyo de la Modalidad Especial)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858/02 CGE (Autoriza Actividades </a:t>
            </a: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Extra-</a:t>
            </a: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á</a:t>
            </a:r>
            <a:r>
              <a:rPr lang="es-A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ulicas</a:t>
            </a: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2550/13 CGE (Reglamentación de Cambio de Funciones del Personal Docente)</a:t>
            </a:r>
            <a:endParaRPr lang="es-A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5930936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2F31E5-ABEB-4EE9-910C-6A2C444AE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357809"/>
            <a:ext cx="10638183" cy="5819154"/>
          </a:xfrm>
        </p:spPr>
        <p:txBody>
          <a:bodyPr/>
          <a:lstStyle/>
          <a:p>
            <a:pPr lvl="0">
              <a:lnSpc>
                <a:spcPct val="107000"/>
              </a:lnSpc>
            </a:pPr>
            <a:endParaRPr lang="es-AR" sz="11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s-AR" sz="11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 18/18 </a:t>
            </a: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(Regularización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situación de revista de Personal en Cambio de Funciones)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1020/13 CGE (Orientaciones para el abordaje de la convivencia en la </a:t>
            </a: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Entrerriana)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0318/10 (Aprueba el instructivo para la implementación del Legajo Único  del Alumno).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 14/17 CGE (Informa plazos de carga y actualización matrícula total de escuelas en el Legajo </a:t>
            </a: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Único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Alumno)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Decreto 526/75 MGJE (Aprueba Calendario Escolar). Se aprueba anualmente por Resolución.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0486/03 CGE (Aprueba el marco pedagógico para las Escuelas de Jornada Completa y Jornada Completa con Albergue Anexo)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1038/17 CGE (Amplía Resolución 0486/03 CGE)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0300/12 CGE (Aprueba el Proyecto de Mejora e </a:t>
            </a: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Inclusión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la </a:t>
            </a:r>
            <a:r>
              <a:rPr lang="es-AR" sz="15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Educación </a:t>
            </a: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Primaria “Escuelas Nina”)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AR" sz="15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Resolución 0355/12 CGE (Aprueba Orientaciones para la organización pedagógica e institucional de la Educación Primaria en Escuelas de Doble Jornada)</a:t>
            </a:r>
            <a:endParaRPr lang="es-AR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185995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968553F-47BD-4538-A53B-86C1DB5F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516835"/>
            <a:ext cx="10664687" cy="56601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AR" sz="17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Categorías de análisis:</a:t>
            </a:r>
          </a:p>
          <a:p>
            <a:pPr algn="just">
              <a:lnSpc>
                <a:spcPct val="107000"/>
              </a:lnSpc>
              <a:buNone/>
            </a:pPr>
            <a:r>
              <a:rPr lang="es-AR" sz="1700" dirty="0">
                <a:latin typeface="Arial" pitchFamily="34" charset="0"/>
                <a:cs typeface="Arial" pitchFamily="34" charset="0"/>
              </a:rPr>
              <a:t>    Las categorías del material bibliográfico seleccionado, contribuirán a conformar el andamiaje de intervención, necesario, para que el Aspirante al cargo de Supervisor pueda pensar en acciones en equipo, con complementariedad y desde una visión que transcienda el marco físico para intelectualizarlo y diseñar estrategias de acompañamiento y abordaje territorial.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--flexibilidad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--capacidad analítica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--aceptación de la diversidad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--responsabilidad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--profundas y rápidas transformaciones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--dilemas y las tensiones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--mecanismos de representación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--participación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--actitudes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--significatividad del compromiso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17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--otras</a:t>
            </a:r>
          </a:p>
          <a:p>
            <a:pPr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6238866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5394" y="470263"/>
            <a:ext cx="10648406" cy="5706700"/>
          </a:xfrm>
        </p:spPr>
        <p:txBody>
          <a:bodyPr/>
          <a:lstStyle/>
          <a:p>
            <a:endParaRPr 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Relación conceptual propuesta en relación a los ejes del recorrido planteado por el </a:t>
            </a:r>
            <a:r>
              <a:rPr 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Equipo Técnico </a:t>
            </a:r>
            <a:r>
              <a:rPr 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de la Dirección de Educación Superior:</a:t>
            </a:r>
          </a:p>
          <a:p>
            <a:endParaRPr 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Sentidos acerca de lo 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curricular.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Acompañamiento de los procesos de evaluación y de 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autoevaluación.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El gobierno de las Instituciones 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educativas.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Los nuevos sujetos y su interpelación a los conocimientos 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escolares.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Desarrollo curricular y escritura. PEI, PCI y sistematización de 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experiencias.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3771" y="640080"/>
            <a:ext cx="10570029" cy="5536883"/>
          </a:xfrm>
        </p:spPr>
        <p:txBody>
          <a:bodyPr/>
          <a:lstStyle/>
          <a:p>
            <a:endParaRPr lang="es-AR" dirty="0">
              <a:latin typeface="Arial" pitchFamily="34" charset="0"/>
              <a:cs typeface="Arial" pitchFamily="34" charset="0"/>
            </a:endParaRPr>
          </a:p>
          <a:p>
            <a:endParaRPr lang="es-AR" dirty="0">
              <a:latin typeface="Arial" pitchFamily="34" charset="0"/>
              <a:cs typeface="Arial" pitchFamily="34" charset="0"/>
            </a:endParaRPr>
          </a:p>
          <a:p>
            <a:r>
              <a:rPr lang="es-AR" dirty="0">
                <a:latin typeface="Arial" pitchFamily="34" charset="0"/>
                <a:cs typeface="Arial" pitchFamily="34" charset="0"/>
              </a:rPr>
              <a:t>La idea presenta la posibilidad de la intervención en relación a las instituciones y la dimensión pedagógica:</a:t>
            </a:r>
          </a:p>
          <a:p>
            <a:pPr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--en relación a las funciones del Supervisor</a:t>
            </a:r>
          </a:p>
          <a:p>
            <a:pPr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--su acercamiento a las instituciones</a:t>
            </a:r>
          </a:p>
          <a:p>
            <a:pPr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--su relación con los procesos áulicos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7646" y="679269"/>
            <a:ext cx="10596154" cy="5497694"/>
          </a:xfrm>
        </p:spPr>
        <p:txBody>
          <a:bodyPr/>
          <a:lstStyle/>
          <a:p>
            <a:endParaRPr lang="es-A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    En el desarrollo planteado para el módulo, convergen distintos niveles de interacción y de producción, por lo que será indispensable, formarse en el conocimiento e identificarse con los movimientos institucionales que permitirán una lectura real de la interacción institucional.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Funciones </a:t>
            </a:r>
            <a:r>
              <a:rPr lang="es-AR" sz="1600" dirty="0" err="1">
                <a:latin typeface="Arial" pitchFamily="34" charset="0"/>
                <a:cs typeface="Arial" pitchFamily="34" charset="0"/>
              </a:rPr>
              <a:t>supervisivas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 de asesoramiento, control y orientación</a:t>
            </a: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Técnicas para el ejercicio </a:t>
            </a:r>
            <a:r>
              <a:rPr lang="es-AR" sz="1600" dirty="0" err="1">
                <a:latin typeface="Arial" pitchFamily="34" charset="0"/>
                <a:cs typeface="Arial" pitchFamily="34" charset="0"/>
              </a:rPr>
              <a:t>supervisivo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Planteo conceptual y de intervención </a:t>
            </a: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Intervenciones en las distintas dimensiones.</a:t>
            </a: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Acompañamiento en la toma de decisiones. </a:t>
            </a:r>
          </a:p>
          <a:p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retomar el concepto de intervención trabajado en el Módulo II: planificación, organización, tiempos, espacios…</a:t>
            </a:r>
          </a:p>
          <a:p>
            <a:pPr>
              <a:buFont typeface="Courier New" pitchFamily="49" charset="0"/>
              <a:buChar char="o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conceptualizar las funciones </a:t>
            </a:r>
            <a:r>
              <a:rPr lang="es-AR" sz="1600" dirty="0" err="1">
                <a:latin typeface="Arial" pitchFamily="34" charset="0"/>
                <a:cs typeface="Arial" pitchFamily="34" charset="0"/>
              </a:rPr>
              <a:t>supervisivas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, según lo trabajado en Resolución 1610/18 CGE; su representación  y construcción colectiva al interior de las instituciones</a:t>
            </a:r>
          </a:p>
          <a:p>
            <a:pPr>
              <a:buFont typeface="Courier New" pitchFamily="49" charset="0"/>
              <a:buChar char="o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análisis de las dimensiones  que atraviesan las instituciones escolares, desde el paradigma de la complejidad lo que redundará en toma de decisiones concretas y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asertivas.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endParaRPr lang="es-AR" sz="1600" dirty="0">
              <a:latin typeface="Arial" pitchFamily="34" charset="0"/>
              <a:cs typeface="Arial" pitchFamily="34" charset="0"/>
            </a:endParaRPr>
          </a:p>
          <a:p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9897" y="744583"/>
            <a:ext cx="10543903" cy="5432380"/>
          </a:xfrm>
        </p:spPr>
        <p:txBody>
          <a:bodyPr/>
          <a:lstStyle/>
          <a:p>
            <a:pPr lvl="0"/>
            <a:endParaRPr lang="es-E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AR" sz="1600" dirty="0">
              <a:latin typeface="Arial" pitchFamily="34" charset="0"/>
              <a:cs typeface="Arial" pitchFamily="34" charset="0"/>
            </a:endParaRPr>
          </a:p>
          <a:p>
            <a:r>
              <a:rPr lang="es-AR" sz="1600" dirty="0">
                <a:latin typeface="Arial" pitchFamily="34" charset="0"/>
                <a:cs typeface="Arial" pitchFamily="34" charset="0"/>
              </a:rPr>
              <a:t>La evaluación en el sistema educativo: aportes cuantitativos y cualitativos.</a:t>
            </a:r>
          </a:p>
          <a:p>
            <a:pPr lvl="0"/>
            <a:r>
              <a:rPr lang="es-ES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Organización escolar</a:t>
            </a:r>
            <a:endParaRPr lang="es-AR" sz="16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lvl="0"/>
            <a:r>
              <a:rPr lang="es-ES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Intervenciones</a:t>
            </a:r>
          </a:p>
          <a:p>
            <a:r>
              <a:rPr lang="es-ES" sz="16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Función social de la escuela</a:t>
            </a:r>
          </a:p>
          <a:p>
            <a:pPr>
              <a:buNone/>
            </a:pPr>
            <a:endParaRPr lang="es-AR" sz="16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análisis comparativos,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proyecciones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uso  de estadística y cohortes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registros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cuadros de calificaciones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Insumos para el aporte  de estrategias pedagógicas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acciones de asesoramiento y acompañamiento</a:t>
            </a:r>
          </a:p>
          <a:p>
            <a:pPr>
              <a:buFont typeface="Wingdings" pitchFamily="2" charset="2"/>
              <a:buChar char="v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relaciones multidimensionales y </a:t>
            </a:r>
            <a:r>
              <a:rPr lang="es-AR" sz="1600" dirty="0" err="1">
                <a:latin typeface="Arial" pitchFamily="34" charset="0"/>
                <a:cs typeface="Arial" pitchFamily="34" charset="0"/>
              </a:rPr>
              <a:t>multirreferenciales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7017" y="339634"/>
            <a:ext cx="10726783" cy="6204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Enfoques para enseñar, aprender y evaluar.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--aportes desde lo normado en los Diseños Curriculares para el Nivel Primario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--consideraciones teóricas de la bibliografía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</a:t>
            </a:r>
            <a:r>
              <a:rPr lang="es-AR" sz="1600" dirty="0" err="1">
                <a:latin typeface="Arial" pitchFamily="34" charset="0"/>
                <a:cs typeface="Arial" pitchFamily="34" charset="0"/>
              </a:rPr>
              <a:t>interjuego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 conceptual y procedimental del proceso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Complementariedad  y coherencia en la propuesta del PES, PEI y PCI.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--relación en la construcción colectiva: diseño, organización, proyección, evaluación, propuestas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Toma de decisiones.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--conclusiones de lecturas institucionales que permitirán la mejora de las prácticas y su implicancia el relación a los niños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--sentidos, coherencia y pertenencia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Habilidades y capacidades cognitivas y socioemocionales.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--conceptualización sobre las características que provocan el proceso de construcción y desconstrucción del pensamiento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--reconocimiento de las potencialidades, prevaleciendo la inclusiva idea de que todos pueden aprender, por lo que es fundamental el dinámico diseño de estrategias y herramientas, que permitan el respecto a la trayectoria, la consideración de las formas de aprender y las actitudes proactivas de quienes enseñan, entre otros elementos..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Inclusión digital</a:t>
            </a:r>
          </a:p>
          <a:p>
            <a:pPr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 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--Conocimiento, uso y difusión de las nuevas tecnologías  aplicadas a las acciones educativas.</a:t>
            </a:r>
          </a:p>
          <a:p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907D72-2476-4AD8-A92C-87359B81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397564"/>
            <a:ext cx="10972800" cy="612250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E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E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Acciones de mejora Institucional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--reconocimiento de propuestas que permitan a la institución reorientar  en otros recorridos</a:t>
            </a:r>
          </a:p>
          <a:p>
            <a:pPr>
              <a:buNone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     --sociabilización de experiencias que faciliten a las instituciones planificar 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Evaluación y autoevaluación institucional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Registro y socialización de la experiencias</a:t>
            </a:r>
          </a:p>
          <a:p>
            <a:pPr>
              <a:buFont typeface="Wingdings" pitchFamily="2" charset="2"/>
              <a:buChar char="ü"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Los recursos tecnológicos en las instituciones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Prácticas educativas 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Currículum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desarrollo curricular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Otros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5086771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C6D5E2D4-9167-4B97-A568-FB6857C20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509451"/>
            <a:ext cx="10570029" cy="5667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AR" sz="1800" dirty="0">
                <a:latin typeface="Arial" pitchFamily="34" charset="0"/>
                <a:cs typeface="Arial" pitchFamily="34" charset="0"/>
              </a:rPr>
              <a:t>La autonomía institucional: tensiones e intersticios entre normativa e innovación.</a:t>
            </a:r>
          </a:p>
          <a:p>
            <a:pPr algn="just">
              <a:buNone/>
            </a:pPr>
            <a:r>
              <a:rPr lang="es-AR" sz="1800" dirty="0"/>
              <a:t>     “En este breve texto nos referimos al </a:t>
            </a:r>
            <a:r>
              <a:rPr lang="es-AR" sz="1800" b="1" dirty="0"/>
              <a:t>currículo escolar</a:t>
            </a:r>
            <a:r>
              <a:rPr lang="es-AR" sz="1800" dirty="0"/>
              <a:t> no tanto en el sentido más tradicional y de uso común, es decir un conjunto de planes y programas de estudio organizados por disciplinas, sino y sobre todo como el producto de un proceso orientado a </a:t>
            </a:r>
            <a:r>
              <a:rPr lang="es-AR" sz="1800" b="1" dirty="0"/>
              <a:t>definir </a:t>
            </a:r>
            <a:r>
              <a:rPr lang="es-AR" sz="1800" dirty="0"/>
              <a:t>cuáles son los conocimientos indispensables, las capacidades esenciales y los valores más importantes que la escuela tiene que privilegiar y cuáles son en efecto los aprendizajes fundamentales que es necesario asegurar a fin que las nuevas generaciones estén efectivamente preparadas a vivir en la sociedad que se aspira construir. Es evidente que el currículo escolar no puede abarcar todo lo que es preciso aprender en los planos personal, social, profesional, ético y cultural; por tanto, no hay algo sustancialmente nuevo en este proceso – político y social, más que técnico – de selección y legitimación que se lleva a cabo desde los sistemas educativos nacionales. Lo nuevo son las </a:t>
            </a:r>
            <a:r>
              <a:rPr lang="es-AR" sz="1800" b="1" dirty="0"/>
              <a:t>profundas y rápidas transformaciones</a:t>
            </a:r>
            <a:r>
              <a:rPr lang="es-AR" sz="1800" dirty="0"/>
              <a:t> que están afectando a nuestras sociedades, y los </a:t>
            </a:r>
            <a:r>
              <a:rPr lang="es-AR" sz="1800" b="1" dirty="0"/>
              <a:t>dilemas y las tensiones</a:t>
            </a:r>
            <a:r>
              <a:rPr lang="es-AR" sz="1800" dirty="0"/>
              <a:t> que se han acumulado en la búsqueda de un acuerdo político y social sobre qué, para qué y cómo educar para responder eficazmente a las expectativas y demandas de los jóvenes y de los diversos sectores sociales en un siglo caracterizado por las incertidumbres y la celeridad de los cambios.</a:t>
            </a:r>
          </a:p>
          <a:p>
            <a:pPr lvl="0" algn="just"/>
            <a:r>
              <a:rPr lang="es-AR" sz="1800" dirty="0"/>
              <a:t>Principios para el diseño curricular </a:t>
            </a:r>
          </a:p>
          <a:p>
            <a:pPr lvl="0" algn="just"/>
            <a:r>
              <a:rPr lang="es-AR" sz="1800" dirty="0"/>
              <a:t>Proceso social de construcción del currículo </a:t>
            </a:r>
          </a:p>
          <a:p>
            <a:pPr lvl="0" algn="just"/>
            <a:r>
              <a:rPr lang="es-AR" sz="1800" dirty="0"/>
              <a:t>Procesos de aprendizaje y rol del docente </a:t>
            </a:r>
          </a:p>
          <a:p>
            <a:pPr lvl="0" algn="just"/>
            <a:r>
              <a:rPr lang="es-AR" sz="1800" dirty="0"/>
              <a:t>Superar el escepticismo”</a:t>
            </a:r>
          </a:p>
          <a:p>
            <a:r>
              <a:rPr lang="es-AR" sz="1800" dirty="0" err="1"/>
              <a:t>Amadio</a:t>
            </a:r>
            <a:r>
              <a:rPr lang="es-AR" sz="1800" dirty="0"/>
              <a:t>, M, </a:t>
            </a:r>
            <a:r>
              <a:rPr lang="es-AR" sz="1800" dirty="0" err="1"/>
              <a:t>Opertti</a:t>
            </a:r>
            <a:r>
              <a:rPr lang="es-AR" sz="1800" dirty="0"/>
              <a:t>, R, y J.C. </a:t>
            </a:r>
            <a:r>
              <a:rPr lang="es-AR" sz="1800" dirty="0" err="1"/>
              <a:t>Tedesco</a:t>
            </a:r>
            <a:r>
              <a:rPr lang="es-AR" sz="1800" dirty="0"/>
              <a:t> (2014). Un currículo para el siglo XXI: Desafíos, tensiones y cuestiones abiertas. Investigación y Prospectiva en Educación UNESCO, Paris. [Documentos de Trabajo ERF, No. 9].</a:t>
            </a:r>
          </a:p>
          <a:p>
            <a:pPr>
              <a:buFont typeface="Wingdings" pitchFamily="2" charset="2"/>
              <a:buChar char="ü"/>
            </a:pPr>
            <a:endParaRPr lang="es-A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2083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1288</Words>
  <Application>Microsoft Office PowerPoint</Application>
  <PresentationFormat>Personalizado</PresentationFormat>
  <Paragraphs>129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Marina Chaves</cp:lastModifiedBy>
  <cp:revision>58</cp:revision>
  <dcterms:created xsi:type="dcterms:W3CDTF">2018-09-13T01:00:55Z</dcterms:created>
  <dcterms:modified xsi:type="dcterms:W3CDTF">2018-09-20T13:45:09Z</dcterms:modified>
</cp:coreProperties>
</file>