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70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315" r:id="rId14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55E0E-655E-424B-A241-70131902FE71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261DF1-69F0-45E6-ABA2-B75854FD294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92FBBF-B3F7-4E13-BBC3-7364ACA7D7ED}" type="slidenum">
              <a:rPr lang="es-A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DA75CA-C59A-4207-BBA3-0382428D7930}" type="slidenum">
              <a:rPr lang="es-A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6AC6D-B0ED-4ED1-A47C-6619A7A84F67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55951-8357-460A-B954-E8991F3873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BC50E-C3C7-492A-9CAF-A598FEAB2521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4AC04-E7B9-4205-9A0E-C0B8845E2CD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12B66-3D9D-4B9B-88B4-D6C1446974A1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29BD3-F92B-4D28-B31A-B766ACB2E50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AE79F-EBBB-4952-ADA2-BA51EB3AB0F6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35533-E06D-45F5-AD86-C5ECA5C4126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929F5-8542-4C39-AFB6-7F6FAC948672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EF42F-BEFC-4425-9CBD-F380ACADC11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9C24C-0337-427F-8262-9BB030413DF3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511AC-D876-4BAD-B9DF-A8F3AF2A223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8F17D-7979-46C6-A446-601A4AEB4C0D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D31AB-43FC-47F2-B3B5-7CE9B119E27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3B9C1-104D-4234-9A88-2EC757A98D2A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A08E8-E094-449C-9FCA-EAD041A9639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31215-4345-4BEC-8E1C-E6B83F15C96A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0C911-4DB5-4947-AE61-E179132E160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D8480-0B2B-42D3-A76E-35FA7BAA857F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29D11-DC63-41D0-8F47-6DCFA363709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9111-E551-4A0E-AFB4-DC2F93530B80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042F6-D90B-440D-94B7-7E131119D50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86202F-DE93-4346-9D62-ECF51B88DF58}" type="datetimeFigureOut">
              <a:rPr lang="es-AR"/>
              <a:pPr>
                <a:defRPr/>
              </a:pPr>
              <a:t>13/07/2018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C0B420-6E20-45B1-81F7-B590B6E4BCA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5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6600" dirty="0" smtClean="0">
                <a:latin typeface="Arial Black" pitchFamily="34" charset="0"/>
              </a:rPr>
              <a:t>EL  SUPERVISOR</a:t>
            </a:r>
            <a:br>
              <a:rPr lang="es-AR" sz="6600" dirty="0" smtClean="0">
                <a:latin typeface="Arial Black" pitchFamily="34" charset="0"/>
              </a:rPr>
            </a:br>
            <a:r>
              <a:rPr lang="es-AR" sz="1400" dirty="0">
                <a:latin typeface="Arial Black" pitchFamily="34" charset="0"/>
              </a:rPr>
              <a:t/>
            </a:r>
            <a:br>
              <a:rPr lang="es-AR" sz="1400" dirty="0">
                <a:latin typeface="Arial Black" pitchFamily="34" charset="0"/>
              </a:rPr>
            </a:br>
            <a:r>
              <a:rPr lang="es-AR" sz="6600" dirty="0" smtClean="0">
                <a:latin typeface="Arial Black" pitchFamily="34" charset="0"/>
              </a:rPr>
              <a:t>E S C O L A R</a:t>
            </a:r>
            <a:br>
              <a:rPr lang="es-AR" sz="6600" dirty="0" smtClean="0">
                <a:latin typeface="Arial Black" pitchFamily="34" charset="0"/>
              </a:rPr>
            </a:br>
            <a:r>
              <a:rPr lang="es-AR" sz="4000" dirty="0" smtClean="0">
                <a:latin typeface="Arial Black" pitchFamily="34" charset="0"/>
              </a:rPr>
              <a:t/>
            </a:r>
            <a:br>
              <a:rPr lang="es-AR" sz="4000" dirty="0" smtClean="0">
                <a:latin typeface="Arial Black" pitchFamily="34" charset="0"/>
              </a:rPr>
            </a:br>
            <a:r>
              <a:rPr lang="es-AR" sz="5400" dirty="0" smtClean="0">
                <a:latin typeface="Arial Black" pitchFamily="34" charset="0"/>
              </a:rPr>
              <a:t>La Gestión Administrativa</a:t>
            </a:r>
            <a:endParaRPr lang="es-AR" sz="5400" dirty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73800" y="5786454"/>
            <a:ext cx="595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Dr. Eduardo Rey Leyes, Dr. Gastón </a:t>
            </a:r>
            <a:r>
              <a:rPr lang="es-AR" sz="2000" b="1" dirty="0" err="1" smtClean="0"/>
              <a:t>Etchepare</a:t>
            </a:r>
            <a:endParaRPr lang="es-A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42875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 A S    F U N C I O N E S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259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/>
            </a:pPr>
            <a:endParaRPr lang="es-AR" sz="800" b="1" u="sng" dirty="0" smtClean="0"/>
          </a:p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s-AR" sz="2800" b="1" u="sng" dirty="0" smtClean="0"/>
              <a:t>DIMENSIÓN  ORGANIZACIONAL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La adecuada organización escolar (responsabilidad del Equipo Directivo) es vital para el funcionamien- to del Sistema. Al Supervisor compete orientarla y controlarla. Entre otras acciones, se destacan: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Visitas periódicas: verificar estructuras escolares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Ordenar el funcionamiento de las plantas y recursos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Asesorar sobre roles y funciones de cada estamen- to, en cuanto a obligaciones y derechos.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357313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 A S    F U N C I O N E S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42912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600"/>
              </a:spcAft>
              <a:buFont typeface="Arial" charset="0"/>
              <a:buNone/>
              <a:defRPr/>
            </a:pPr>
            <a:r>
              <a:rPr lang="es-AR" b="1" u="sng" dirty="0" smtClean="0"/>
              <a:t>DIMENSIÓN  SOCIO-COMUNITARIA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Curiosamente, esta trascendente función no fue prevista en- </a:t>
            </a:r>
            <a:r>
              <a:rPr lang="es-AR" sz="2400" b="1" dirty="0" err="1" smtClean="0"/>
              <a:t>tre</a:t>
            </a:r>
            <a:r>
              <a:rPr lang="es-AR" sz="2400" b="1" dirty="0" smtClean="0"/>
              <a:t> las misiones atribuidas al Supervisor por la normativa específica (Resolución N° 1610/18 CGE). En cambio, lo hizo la Resolución aprobando las bases para concursar dicho cargo (Resolución N°1675/18 CGE)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En esta última encontramos referencias concretas, que se leen en su Anexo I, Apartados “INSTANCIAS DE FORMACIÓN” </a:t>
            </a:r>
            <a:r>
              <a:rPr lang="es-AR" sz="2000" b="1" dirty="0" smtClean="0"/>
              <a:t>(p. 13)</a:t>
            </a:r>
            <a:r>
              <a:rPr lang="es-AR" sz="2400" b="1" dirty="0" smtClean="0"/>
              <a:t>;  “FUNDAMENTOS” </a:t>
            </a:r>
            <a:r>
              <a:rPr lang="es-AR" sz="2000" b="1" dirty="0" smtClean="0"/>
              <a:t>(p. 14 y 15)</a:t>
            </a:r>
            <a:r>
              <a:rPr lang="es-AR" sz="2400" b="1" dirty="0" smtClean="0"/>
              <a:t>; y “TEMARIO…Módulo I, Eje 1”</a:t>
            </a:r>
            <a:r>
              <a:rPr lang="es-AR" sz="2000" b="1" dirty="0" smtClean="0"/>
              <a:t> (p.17)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24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240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500188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LA  FUNCIÓN  ADMINISTRATIVA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714875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800" b="1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De indudable trascendencia, debido a la profusa tramitación administrativa desplegada en las insti- tuciones educativas para posibilitar los procesos pedagógicos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Son numerosos los procesos de gestión a cargo del equipo directivo y son abundantes los datos a pro- cesar en el sistema informático, que exigen su pre- vio conocimiento y manejo. En ellos, el Supervisor actúa como orientador y consejero, y a veces en contacto con el propio centro informático del CGE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42875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b="1" dirty="0" smtClean="0"/>
              <a:t>GESTIÓN  ADMINISTRATIVA</a:t>
            </a:r>
            <a:r>
              <a:rPr lang="es-AR" sz="4000" b="1" dirty="0" smtClean="0"/>
              <a:t/>
            </a:r>
            <a:br>
              <a:rPr lang="es-AR" sz="4000" b="1" dirty="0" smtClean="0"/>
            </a:br>
            <a:r>
              <a:rPr lang="es-AR" sz="3200" b="1" dirty="0" smtClean="0"/>
              <a:t>EN  LA  SUPERVISIÓN  ESCOLAR</a:t>
            </a:r>
            <a:r>
              <a:rPr lang="es-AR" sz="2800" b="1" dirty="0" smtClean="0"/>
              <a:t> (R. 1610/18 CGE)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259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800" b="1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“Emplear la normativa y hacer conocer su alcance, cuidando el cumplimiento de las leyes, reglamentaciones y disposicio- nes vigentes”.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Relevar y registrar “la documentación generada por las instituciones, velando por la actualización en la carga de datos, trámites y demás documentación”.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Intermediar como informante “entre las Direcciones de cada uno de los Niveles y Modalidades….y  las instituciones…”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Producir los informes requeridos desde la superioridad.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Propiciar el conocimiento de protocolos, medidas de seguri- dad, infraestructura escolar y responsabilidad por daños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368425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b="1" dirty="0" smtClean="0"/>
              <a:t>EL  SUPERVISOR  ESCOLAR</a:t>
            </a:r>
            <a:br>
              <a:rPr lang="es-AR" b="1" dirty="0" smtClean="0"/>
            </a:br>
            <a:r>
              <a:rPr lang="es-AR" sz="4000" b="1" dirty="0" smtClean="0"/>
              <a:t>E J E S   T E M Á T I C O S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6863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sz="900" b="1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AR" b="1" dirty="0" smtClean="0"/>
              <a:t>ROLES Y FUNCIONES</a:t>
            </a:r>
            <a:endParaRPr lang="es-A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AR" b="1" dirty="0" smtClean="0"/>
              <a:t>LA GESTIÓN ADMINISTRATIVA</a:t>
            </a:r>
            <a:endParaRPr lang="es-A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AR" b="1" dirty="0" smtClean="0"/>
              <a:t>EL  PROCEDIMIENTO  ADMINISTRATIVO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AR" b="1" dirty="0" smtClean="0"/>
              <a:t>EL EXPEDIENTE ADMINISTRATIVO</a:t>
            </a:r>
            <a:endParaRPr lang="es-A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b="1" dirty="0" smtClean="0"/>
              <a:t>EL  INFORME  ADMINISTRATIVO</a:t>
            </a:r>
            <a:endParaRPr lang="es-AR" b="1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b="1" dirty="0" smtClean="0"/>
              <a:t>NOTIFICACIONES  ADMINISTRATIVAS</a:t>
            </a:r>
            <a:endParaRPr lang="es-AR" b="1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s-AR" b="1" dirty="0" smtClean="0"/>
              <a:t>EL SISTEMA ADMINISTRATIVO DE LA GESTIÓN EDUCATIVA  (S.A.G.E.)</a:t>
            </a:r>
            <a:endParaRPr lang="es-A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>
                <a:latin typeface="Arial Black" pitchFamily="34" charset="0"/>
              </a:rPr>
              <a:t>Primera  Parte</a:t>
            </a:r>
            <a:endParaRPr lang="es-AR" dirty="0">
              <a:latin typeface="Arial Black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5400" dirty="0" smtClean="0">
                <a:latin typeface="Arial Black" pitchFamily="34" charset="0"/>
              </a:rPr>
              <a:t>ROLES  Y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AR" sz="1800" dirty="0" smtClean="0">
              <a:latin typeface="Arial Black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5400" dirty="0" smtClean="0">
                <a:latin typeface="Arial Black" pitchFamily="34" charset="0"/>
              </a:rPr>
              <a:t>FUNCIONES</a:t>
            </a:r>
            <a:endParaRPr lang="es-AR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357312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3600" b="1" dirty="0" smtClean="0"/>
              <a:t/>
            </a:r>
            <a:br>
              <a:rPr lang="es-AR" sz="3600" b="1" dirty="0" smtClean="0"/>
            </a:b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CONCEPTO  Y  EVOLUCIÓN</a:t>
            </a:r>
            <a:r>
              <a:rPr lang="es-AR" sz="3600" dirty="0" smtClean="0"/>
              <a:t/>
            </a:r>
            <a:br>
              <a:rPr lang="es-AR" sz="3600" dirty="0" smtClean="0"/>
            </a:b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40055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800" b="1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Originariamente la “Supervisión” consistió en  “ejercer la inspección superior en trabajos realizados por otros” (D. R. A. E.)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Inspector General: “Inspección y contralor de las escuelas” (Leyes 4065 y 4221 - 1958)</a:t>
            </a:r>
            <a:endParaRPr lang="es-AR" sz="28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Direcciones Departamentales: “Supervisión técnica  administrativa de  los establecimientos  educaciona-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s-AR" sz="2800" b="1" dirty="0" smtClean="0"/>
              <a:t>    les”. Departamento de Supervisores (Ley 4726 -1968)</a:t>
            </a:r>
            <a:endParaRPr lang="es-A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285875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3600" b="1" dirty="0" smtClean="0"/>
              <a:t/>
            </a:r>
            <a:br>
              <a:rPr lang="es-AR" sz="3600" b="1" dirty="0" smtClean="0"/>
            </a:br>
            <a:r>
              <a:rPr lang="es-AR" sz="3600" b="1" dirty="0" smtClean="0"/>
              <a:t/>
            </a:r>
            <a:br>
              <a:rPr lang="es-AR" sz="3600" b="1" dirty="0" smtClean="0"/>
            </a:b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CONCEPTO  Y  EVOLUCIÓN</a:t>
            </a:r>
            <a:r>
              <a:rPr lang="es-AR" sz="3600" dirty="0" smtClean="0"/>
              <a:t/>
            </a:r>
            <a:br>
              <a:rPr lang="es-AR" sz="3600" dirty="0" smtClean="0"/>
            </a:br>
            <a:r>
              <a:rPr lang="es-AR" sz="3600" b="1" dirty="0" smtClean="0"/>
              <a:t/>
            </a:r>
            <a:br>
              <a:rPr lang="es-AR" sz="3600" b="1" dirty="0" smtClean="0"/>
            </a:b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643437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s-AR" sz="800" b="1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AR" b="1" dirty="0" smtClean="0"/>
              <a:t>Evolucionó como función de “orientar”, “ase- sorar” (asistir, ayudar, aconsejar)  y  “mediar”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AR" b="1" dirty="0" smtClean="0"/>
              <a:t>Incluyendo el “monitoreo y evaluación” de los resultados logrados en la gestión escolar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(Resoluciones Nº 0167/98 CGE (Primario); Nº 2563/07 CGE (Secundario);  Nº 3945/10 CGE art. 151 (Inicial); Nº 2049/07 CGE (Capacitación); Nº 2615/13 CGE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500" y="285750"/>
            <a:ext cx="8229600" cy="1214438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 O S   R O L E S  </a:t>
            </a:r>
            <a:r>
              <a:rPr lang="es-AR" sz="3200" b="1" dirty="0" smtClean="0"/>
              <a:t>(Res. 1610/18 CGE)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500" y="1643063"/>
            <a:ext cx="8229600" cy="485775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s-AR" sz="800" b="1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“Agente educativo del Estado, consolidado en el eslabón más alto del escalafón docente, que tiene a su cargo la responsabilidad de utilizar estrategias de asesoramiento, orientación, mediación y control, en los diferentes ámbitos de gestión de las institucio- nes”  según  “especificidad del nivel y/o modalidad”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Perfiles:  “Acompañamiento profesional”;  “ayudas oportunas”; “evaluar” el “proyecto educativo”; etc.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s-AR" sz="2400" b="1" dirty="0" smtClean="0"/>
              <a:t>     (Res. 1610/18 CGE - Anexo, Apartado titulado “Roles y Fun- ciones del Supervisor”, 1er. Párrafo).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42875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 O S    R O L E S  </a:t>
            </a:r>
            <a:r>
              <a:rPr lang="es-AR" sz="3200" b="1" dirty="0" smtClean="0"/>
              <a:t>(Res. 1675/18 CGE)</a:t>
            </a:r>
            <a:r>
              <a:rPr lang="es-AR" sz="3600" b="1" dirty="0" smtClean="0"/>
              <a:t/>
            </a:r>
            <a:br>
              <a:rPr lang="es-AR" sz="3600" b="1" dirty="0" smtClean="0"/>
            </a:b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68630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800" b="1" u="sng" dirty="0" smtClean="0"/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400" b="1" u="sng" dirty="0" smtClean="0"/>
              <a:t>Dimensión Política</a:t>
            </a:r>
            <a:r>
              <a:rPr lang="es-AR" sz="2400" b="1" dirty="0" smtClean="0"/>
              <a:t>.  “Mediador entre el nivel central del go- bierno de la educación y las instituciones de su zona”</a:t>
            </a:r>
            <a:endParaRPr lang="es-AR" sz="24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400" b="1" u="sng" dirty="0" smtClean="0"/>
              <a:t>Dimensión Territorial</a:t>
            </a:r>
            <a:r>
              <a:rPr lang="es-AR" sz="2400" b="1" dirty="0" smtClean="0"/>
              <a:t>. “Interacción con distintos actores y organizaciones de la comunidad que permitan apuntalar el trabajo”</a:t>
            </a:r>
            <a:endParaRPr lang="es-AR" sz="24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u="sng" dirty="0" smtClean="0"/>
              <a:t>Dimensión Institucional</a:t>
            </a:r>
            <a:r>
              <a:rPr lang="es-AR" sz="2400" b="1" dirty="0" smtClean="0"/>
              <a:t>.  Asesor, orientador, promotor de innovaciones, canalizador de demandas, gestor administra- tivo, evaluador y apoyatura de los equipos directivos</a:t>
            </a:r>
            <a:endParaRPr lang="es-AR" sz="24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u="sng" dirty="0" smtClean="0"/>
              <a:t>Dimensión Pedagógica</a:t>
            </a:r>
            <a:r>
              <a:rPr lang="es-AR" sz="2400" b="1" dirty="0" smtClean="0"/>
              <a:t>.  “Diseño e implementación de estra-tegias de enseñanza como en la innovación pedagógica” </a:t>
            </a:r>
            <a:r>
              <a:rPr lang="es-AR" sz="2000" b="1" dirty="0" smtClean="0"/>
              <a:t>(Res. 1675/18 CGE  - Anexo I, Apartado “FUNDAMENTOS”, 1er. Párrafo. p.14).</a:t>
            </a:r>
            <a:endParaRPr lang="es-A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296988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 A S    F U N C I O N E S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857750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800" b="1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La Resolución N° 1610/18 CGE las identifica (y deno- mina): “Intervención Pedagógica”; “Asesorar”; “Eva- luar”; e “Informar”   </a:t>
            </a:r>
            <a:r>
              <a:rPr lang="es-AR" sz="2400" b="1" dirty="0" smtClean="0"/>
              <a:t>(Anexo, Apartado “Funciones”)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La Resolución N° 1675/18 CGE (Bases del Concurso para cargos de Supervisión) las identifica como: Di- mensiones PEDAGÓGICA y DIDÁCTICA; ORGANIZA- CIONAL; SOCIO-COMUNITARIA; y ADMINISTRATIVA</a:t>
            </a:r>
            <a:r>
              <a:rPr lang="es-AR" sz="2400" b="1" dirty="0" smtClean="0"/>
              <a:t> (Anexo I, Apartado “FUNDAMENTOS”)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800" b="1" dirty="0" smtClean="0"/>
              <a:t>Procede formular una interpretación integrada de aquellas disposiciones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439863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4000" b="1" dirty="0" smtClean="0"/>
              <a:t>LA  SUPERVISIÓN  EDUCATIVA</a:t>
            </a:r>
            <a:br>
              <a:rPr lang="es-AR" sz="4000" b="1" dirty="0" smtClean="0"/>
            </a:br>
            <a:r>
              <a:rPr lang="es-AR" sz="3600" b="1" dirty="0" smtClean="0"/>
              <a:t>L A S    F U N C I O N E S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525962"/>
          </a:xfrm>
          <a:solidFill>
            <a:schemeClr val="accent6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s-AR" sz="800" b="1" u="sng" dirty="0" smtClean="0"/>
          </a:p>
          <a:p>
            <a:pPr algn="ctr" eaLnBrk="1" fontAlgn="auto" hangingPunct="1"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s-AR" sz="2400" b="1" u="sng" dirty="0" smtClean="0"/>
              <a:t>DIMENSIÓN  PEDAGÓGICA  Y  DIDÁCTICA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Ocupa el mayor espacio en la normativa reglamentaria. Por- que el Supervisor se define como funcionario docente,  con importante misión orientativa del servicio educativo.  Entre otras acciones previstas, se destacan: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“Evaluar la ejecución de la política educativa” mediante  el monitoreo “en la zona y en las instituciones educativas”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Trabajar en los proyectos institucionales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Motivar el trabajo e iniciativas escolares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2400" b="1" dirty="0" smtClean="0"/>
              <a:t>Acompañar la resolución de los conflictos escolares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s-AR" sz="2400" b="1" dirty="0" smtClean="0"/>
              <a:t>     </a:t>
            </a:r>
            <a:r>
              <a:rPr lang="es-AR" sz="2000" b="1" dirty="0" smtClean="0"/>
              <a:t>(Res. 1675/18 CGE Y 1610/18 CGE)</a:t>
            </a:r>
            <a:br>
              <a:rPr lang="es-AR" sz="2000" b="1" dirty="0" smtClean="0"/>
            </a:br>
            <a:endParaRPr lang="es-A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855</Words>
  <Application>Microsoft Office PowerPoint</Application>
  <PresentationFormat>Presentación en pantalla (4:3)</PresentationFormat>
  <Paragraphs>78</Paragraphs>
  <Slides>13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Arial Black</vt:lpstr>
      <vt:lpstr>Lucida Fax</vt:lpstr>
      <vt:lpstr>Tema de Office</vt:lpstr>
      <vt:lpstr>EL  SUPERVISOR  E S C O L A R  La Gestión Administrativa</vt:lpstr>
      <vt:lpstr>EL  SUPERVISOR  ESCOLAR E J E S   T E M Á T I C O S</vt:lpstr>
      <vt:lpstr>Primera  Parte</vt:lpstr>
      <vt:lpstr> LA  SUPERVISIÓN  EDUCATIVA CONCEPTO  Y  EVOLUCIÓN </vt:lpstr>
      <vt:lpstr>  LA  SUPERVISIÓN  EDUCATIVA CONCEPTO  Y  EVOLUCIÓN  </vt:lpstr>
      <vt:lpstr>LA  SUPERVISIÓN  EDUCATIVA L O S   R O L E S  (Res. 1610/18 CGE)</vt:lpstr>
      <vt:lpstr> LA  SUPERVISIÓN  EDUCATIVA L O S    R O L E S  (Res. 1675/18 CGE) </vt:lpstr>
      <vt:lpstr>LA  SUPERVISIÓN  EDUCATIVA L A S    F U N C I O N E S</vt:lpstr>
      <vt:lpstr>LA  SUPERVISIÓN  EDUCATIVA L A S    F U N C I O N E S</vt:lpstr>
      <vt:lpstr>LA  SUPERVISIÓN  EDUCATIVA L A S    F U N C I O N E S</vt:lpstr>
      <vt:lpstr>LA  SUPERVISIÓN  EDUCATIVA L A S    F U N C I O N E S</vt:lpstr>
      <vt:lpstr>LA  SUPERVISIÓN  EDUCATIVA LA  FUNCIÓN  ADMINISTRATIVA</vt:lpstr>
      <vt:lpstr>GESTIÓN  ADMINISTRATIVA EN  LA  SUPERVISIÓN  ESCOLAR (R. 1610/18 CGE)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 SUPERVISOR  E S C O L A R</dc:title>
  <dc:creator>Rey Leyes</dc:creator>
  <cp:lastModifiedBy>Luffi</cp:lastModifiedBy>
  <cp:revision>83</cp:revision>
  <dcterms:created xsi:type="dcterms:W3CDTF">2018-06-12T23:37:09Z</dcterms:created>
  <dcterms:modified xsi:type="dcterms:W3CDTF">2018-07-14T02:50:25Z</dcterms:modified>
</cp:coreProperties>
</file>