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62" r:id="rId8"/>
    <p:sldId id="261" r:id="rId9"/>
    <p:sldId id="263" r:id="rId10"/>
    <p:sldId id="264" r:id="rId11"/>
    <p:sldId id="265" r:id="rId12"/>
    <p:sldId id="266" r:id="rId13"/>
    <p:sldId id="267" r:id="rId14"/>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FC74E67E-3E9F-4F3D-985F-0B272843B8CF}" type="datetimeFigureOut">
              <a:rPr lang="es-AR" smtClean="0"/>
              <a:pPr/>
              <a:t>13/07/2018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F595AFD3-5771-4B7F-A86A-1C67C9B2086F}"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FC74E67E-3E9F-4F3D-985F-0B272843B8CF}" type="datetimeFigureOut">
              <a:rPr lang="es-AR" smtClean="0"/>
              <a:pPr/>
              <a:t>13/07/2018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F595AFD3-5771-4B7F-A86A-1C67C9B2086F}"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FC74E67E-3E9F-4F3D-985F-0B272843B8CF}" type="datetimeFigureOut">
              <a:rPr lang="es-AR" smtClean="0"/>
              <a:pPr/>
              <a:t>13/07/2018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F595AFD3-5771-4B7F-A86A-1C67C9B2086F}"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FC74E67E-3E9F-4F3D-985F-0B272843B8CF}" type="datetimeFigureOut">
              <a:rPr lang="es-AR" smtClean="0"/>
              <a:pPr/>
              <a:t>13/07/2018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F595AFD3-5771-4B7F-A86A-1C67C9B2086F}"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C74E67E-3E9F-4F3D-985F-0B272843B8CF}" type="datetimeFigureOut">
              <a:rPr lang="es-AR" smtClean="0"/>
              <a:pPr/>
              <a:t>13/07/2018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F595AFD3-5771-4B7F-A86A-1C67C9B2086F}" type="slidenum">
              <a:rPr lang="es-AR" smtClean="0"/>
              <a:pPr/>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FC74E67E-3E9F-4F3D-985F-0B272843B8CF}" type="datetimeFigureOut">
              <a:rPr lang="es-AR" smtClean="0"/>
              <a:pPr/>
              <a:t>13/07/2018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F595AFD3-5771-4B7F-A86A-1C67C9B2086F}"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FC74E67E-3E9F-4F3D-985F-0B272843B8CF}" type="datetimeFigureOut">
              <a:rPr lang="es-AR" smtClean="0"/>
              <a:pPr/>
              <a:t>13/07/2018</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F595AFD3-5771-4B7F-A86A-1C67C9B2086F}"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FC74E67E-3E9F-4F3D-985F-0B272843B8CF}" type="datetimeFigureOut">
              <a:rPr lang="es-AR" smtClean="0"/>
              <a:pPr/>
              <a:t>13/07/2018</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F595AFD3-5771-4B7F-A86A-1C67C9B2086F}"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C74E67E-3E9F-4F3D-985F-0B272843B8CF}" type="datetimeFigureOut">
              <a:rPr lang="es-AR" smtClean="0"/>
              <a:pPr/>
              <a:t>13/07/2018</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F595AFD3-5771-4B7F-A86A-1C67C9B2086F}"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C74E67E-3E9F-4F3D-985F-0B272843B8CF}" type="datetimeFigureOut">
              <a:rPr lang="es-AR" smtClean="0"/>
              <a:pPr/>
              <a:t>13/07/2018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F595AFD3-5771-4B7F-A86A-1C67C9B2086F}"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C74E67E-3E9F-4F3D-985F-0B272843B8CF}" type="datetimeFigureOut">
              <a:rPr lang="es-AR" smtClean="0"/>
              <a:pPr/>
              <a:t>13/07/2018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F595AFD3-5771-4B7F-A86A-1C67C9B2086F}"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E67E-3E9F-4F3D-985F-0B272843B8CF}" type="datetimeFigureOut">
              <a:rPr lang="es-AR" smtClean="0"/>
              <a:pPr/>
              <a:t>13/07/2018</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95AFD3-5771-4B7F-A86A-1C67C9B2086F}"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85720" y="1785926"/>
            <a:ext cx="8572560" cy="1470025"/>
          </a:xfrm>
        </p:spPr>
        <p:txBody>
          <a:bodyPr>
            <a:noAutofit/>
          </a:bodyPr>
          <a:lstStyle/>
          <a:p>
            <a:r>
              <a:rPr lang="es-ES" sz="4800" b="1" dirty="0"/>
              <a:t>CONCURSO DE SUPERVISORES </a:t>
            </a:r>
            <a:br>
              <a:rPr lang="es-ES" sz="4800" b="1" dirty="0"/>
            </a:br>
            <a:r>
              <a:rPr lang="es-ES" sz="4800" b="1" dirty="0" smtClean="0"/>
              <a:t>AÑO 2018</a:t>
            </a:r>
            <a:br>
              <a:rPr lang="es-ES" sz="4800" b="1" dirty="0" smtClean="0"/>
            </a:br>
            <a:r>
              <a:rPr lang="es-AR" sz="4800" dirty="0"/>
              <a:t/>
            </a:r>
            <a:br>
              <a:rPr lang="es-AR" sz="4800" dirty="0"/>
            </a:br>
            <a:r>
              <a:rPr lang="es-AR" sz="4800" dirty="0" smtClean="0"/>
              <a:t>Consejo General de Educación </a:t>
            </a:r>
            <a:br>
              <a:rPr lang="es-AR" sz="4800" dirty="0" smtClean="0"/>
            </a:br>
            <a:r>
              <a:rPr lang="es-AR" sz="4800" dirty="0" smtClean="0"/>
              <a:t>Entre Ríos</a:t>
            </a:r>
            <a:endParaRPr lang="es-AR" sz="4800" dirty="0"/>
          </a:p>
        </p:txBody>
      </p:sp>
      <p:sp>
        <p:nvSpPr>
          <p:cNvPr id="3" name="2 CuadroTexto"/>
          <p:cNvSpPr txBox="1"/>
          <p:nvPr/>
        </p:nvSpPr>
        <p:spPr>
          <a:xfrm>
            <a:off x="1228482" y="5068780"/>
            <a:ext cx="6643734" cy="523220"/>
          </a:xfrm>
          <a:prstGeom prst="rect">
            <a:avLst/>
          </a:prstGeom>
          <a:noFill/>
        </p:spPr>
        <p:txBody>
          <a:bodyPr wrap="square" rtlCol="0">
            <a:spAutoFit/>
          </a:bodyPr>
          <a:lstStyle/>
          <a:p>
            <a:pPr algn="ctr"/>
            <a:r>
              <a:rPr lang="es-AR" sz="2800" dirty="0" smtClean="0"/>
              <a:t>Dr. Eduardo Rey Leyes, Dr. Gastón </a:t>
            </a:r>
            <a:r>
              <a:rPr lang="es-AR" sz="2800" dirty="0" err="1" smtClean="0"/>
              <a:t>Etchepare</a:t>
            </a:r>
            <a:r>
              <a:rPr lang="es-AR" sz="2800" dirty="0" smtClean="0"/>
              <a:t> </a:t>
            </a:r>
            <a:endParaRPr lang="es-AR"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357166"/>
            <a:ext cx="9144000" cy="1143000"/>
          </a:xfrm>
        </p:spPr>
        <p:txBody>
          <a:bodyPr>
            <a:noAutofit/>
          </a:bodyPr>
          <a:lstStyle/>
          <a:p>
            <a:r>
              <a:rPr lang="es-ES" sz="3200" b="1" u="sng" dirty="0"/>
              <a:t>NORMAS DE CONOCIMIENTO “PROFUNDIZADO</a:t>
            </a:r>
            <a:r>
              <a:rPr lang="es-ES" sz="3200" b="1" u="sng" dirty="0" smtClean="0"/>
              <a:t>” </a:t>
            </a:r>
            <a:r>
              <a:rPr lang="es-ES" sz="3200" dirty="0"/>
              <a:t>Deben</a:t>
            </a:r>
            <a:r>
              <a:rPr lang="es-ES" sz="3200" dirty="0" smtClean="0"/>
              <a:t> </a:t>
            </a:r>
            <a:r>
              <a:rPr lang="es-ES" sz="3200" dirty="0"/>
              <a:t>ser objeto de un estudio sistematizado.</a:t>
            </a:r>
            <a:r>
              <a:rPr lang="es-AR" sz="3200" dirty="0"/>
              <a:t/>
            </a:r>
            <a:br>
              <a:rPr lang="es-AR" sz="3200" dirty="0"/>
            </a:br>
            <a:r>
              <a:rPr lang="es-ES" sz="3200" dirty="0"/>
              <a:t/>
            </a:r>
            <a:br>
              <a:rPr lang="es-ES" sz="3200" dirty="0"/>
            </a:br>
            <a:endParaRPr lang="es-AR" sz="3200" dirty="0"/>
          </a:p>
        </p:txBody>
      </p:sp>
      <p:sp>
        <p:nvSpPr>
          <p:cNvPr id="21505" name="Rectangle 1"/>
          <p:cNvSpPr>
            <a:spLocks noChangeArrowheads="1"/>
          </p:cNvSpPr>
          <p:nvPr/>
        </p:nvSpPr>
        <p:spPr bwMode="auto">
          <a:xfrm>
            <a:off x="77491" y="1056049"/>
            <a:ext cx="8929717"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s-ES" sz="2400" b="1" i="0" u="none" strike="noStrike" cap="none" normalizeH="0" baseline="0" dirty="0" smtClean="0">
                <a:ln>
                  <a:noFill/>
                </a:ln>
                <a:solidFill>
                  <a:schemeClr val="tx1"/>
                </a:solidFill>
                <a:effectLst/>
                <a:latin typeface="+mj-lt"/>
                <a:ea typeface="Calibri" pitchFamily="34" charset="0"/>
                <a:cs typeface="Arial" pitchFamily="34" charset="0"/>
              </a:rPr>
              <a:t>Estatuto del Docente (Decreto-Ley 155/62 I. F.):</a:t>
            </a:r>
            <a:r>
              <a:rPr kumimoji="0" lang="es-ES" sz="2400" b="1" i="0" u="none" strike="noStrike" cap="none" normalizeH="0" dirty="0" smtClean="0">
                <a:ln>
                  <a:noFill/>
                </a:ln>
                <a:solidFill>
                  <a:schemeClr val="tx1"/>
                </a:solidFill>
                <a:effectLst/>
                <a:latin typeface="+mj-lt"/>
                <a:ea typeface="Calibri" pitchFamily="34" charset="0"/>
                <a:cs typeface="Arial" pitchFamily="34" charset="0"/>
              </a:rPr>
              <a:t> </a:t>
            </a:r>
            <a:r>
              <a:rPr lang="es-ES" sz="2400" dirty="0" smtClean="0"/>
              <a:t>Conocimiento </a:t>
            </a:r>
            <a:r>
              <a:rPr lang="es-ES" sz="2400" dirty="0"/>
              <a:t>de: Capítulos I al V (arts. 1/23); Capítulo XIII “De la Disciplina” (arts. 61/67); Capítulo XIV “De los Interinatos y Suplencias” (arts. 68/73</a:t>
            </a:r>
            <a:r>
              <a:rPr lang="es-ES" sz="2400" dirty="0" smtClean="0"/>
              <a:t>).</a:t>
            </a:r>
            <a:endParaRPr kumimoji="0" lang="es-AR" sz="2400" b="0" i="0" u="none" strike="noStrike" cap="none" normalizeH="0" baseline="0" dirty="0" smtClean="0">
              <a:ln>
                <a:noFill/>
              </a:ln>
              <a:solidFill>
                <a:schemeClr val="tx1"/>
              </a:solidFill>
              <a:effectLst/>
              <a:latin typeface="+mj-lt"/>
              <a:cs typeface="Arial" pitchFamily="34" charset="0"/>
            </a:endParaRPr>
          </a:p>
          <a:p>
            <a:pPr algn="just" eaLnBrk="0" fontAlgn="base" hangingPunct="0">
              <a:spcBef>
                <a:spcPct val="0"/>
              </a:spcBef>
              <a:spcAft>
                <a:spcPct val="0"/>
              </a:spcAft>
              <a:buFontTx/>
              <a:buChar char="•"/>
            </a:pPr>
            <a:r>
              <a:rPr kumimoji="0" lang="es-ES" sz="2400" b="1" i="0" u="none" strike="noStrike" cap="none" normalizeH="0" baseline="0" dirty="0" smtClean="0">
                <a:ln>
                  <a:noFill/>
                </a:ln>
                <a:solidFill>
                  <a:schemeClr val="tx1"/>
                </a:solidFill>
                <a:effectLst/>
                <a:latin typeface="+mj-lt"/>
                <a:ea typeface="Calibri" pitchFamily="34" charset="0"/>
                <a:cs typeface="Arial" pitchFamily="34" charset="0"/>
              </a:rPr>
              <a:t>Reglamento de Trámites Administrativos</a:t>
            </a:r>
            <a:r>
              <a:rPr kumimoji="0" lang="es-ES" sz="2400" b="0" i="0" u="none" strike="noStrike" cap="none" normalizeH="0" baseline="0" dirty="0" smtClean="0">
                <a:ln>
                  <a:noFill/>
                </a:ln>
                <a:solidFill>
                  <a:schemeClr val="tx1"/>
                </a:solidFill>
                <a:effectLst/>
                <a:latin typeface="+mj-lt"/>
                <a:ea typeface="Calibri" pitchFamily="34" charset="0"/>
                <a:cs typeface="Arial" pitchFamily="34" charset="0"/>
              </a:rPr>
              <a:t>:(Decreto-Ley 7060/83</a:t>
            </a:r>
            <a:r>
              <a:rPr lang="es-ES" sz="2400" dirty="0" smtClean="0"/>
              <a:t>, </a:t>
            </a:r>
            <a:r>
              <a:rPr lang="es-ES" sz="2400" dirty="0"/>
              <a:t>ratificado por Ley 7504). Conocimiento y manejo de: Reglas sobre presentaciones (arts. 1/7); Términos (arts. 17/19); Notificaciones (arts. 20/26); Vistas (arts. 27/28 y 39); Informes (arts. 35/42); Foliado y agregado (fs. 43/46); Resoluciones (art. 53</a:t>
            </a:r>
            <a:r>
              <a:rPr lang="es-ES" sz="2400" dirty="0" smtClean="0"/>
              <a:t>).</a:t>
            </a:r>
            <a:endParaRPr kumimoji="0" lang="es-AR" sz="2400" b="0" i="0" u="none" strike="noStrike" cap="none" normalizeH="0" baseline="0" dirty="0" smtClean="0">
              <a:ln>
                <a:noFill/>
              </a:ln>
              <a:solidFill>
                <a:schemeClr val="tx1"/>
              </a:solidFill>
              <a:effectLst/>
              <a:latin typeface="+mj-lt"/>
              <a:cs typeface="Arial" pitchFamily="34" charset="0"/>
            </a:endParaRPr>
          </a:p>
          <a:p>
            <a:pPr algn="just" eaLnBrk="0" fontAlgn="base" hangingPunct="0">
              <a:spcBef>
                <a:spcPct val="0"/>
              </a:spcBef>
              <a:spcAft>
                <a:spcPct val="0"/>
              </a:spcAft>
              <a:buFontTx/>
              <a:buChar char="•"/>
            </a:pPr>
            <a:r>
              <a:rPr kumimoji="0" lang="es-ES" sz="2400" b="1" i="0" u="none" strike="noStrike" cap="none" normalizeH="0" baseline="0" dirty="0" smtClean="0">
                <a:ln>
                  <a:noFill/>
                </a:ln>
                <a:solidFill>
                  <a:schemeClr val="tx1"/>
                </a:solidFill>
                <a:effectLst/>
                <a:latin typeface="+mj-lt"/>
                <a:ea typeface="Calibri" pitchFamily="34" charset="0"/>
                <a:cs typeface="Arial" pitchFamily="34" charset="0"/>
              </a:rPr>
              <a:t>Trámites Usuales en la Institución Educativa </a:t>
            </a:r>
            <a:r>
              <a:rPr kumimoji="0" lang="es-ES" sz="2400" b="0" i="0" u="none" strike="noStrike" cap="none" normalizeH="0" baseline="0" dirty="0" smtClean="0">
                <a:ln>
                  <a:noFill/>
                </a:ln>
                <a:solidFill>
                  <a:schemeClr val="tx1"/>
                </a:solidFill>
                <a:effectLst/>
                <a:latin typeface="+mj-lt"/>
                <a:ea typeface="Calibri" pitchFamily="34" charset="0"/>
                <a:cs typeface="Arial" pitchFamily="34" charset="0"/>
              </a:rPr>
              <a:t>(Resolución N° 900/18 CGE):</a:t>
            </a:r>
            <a:r>
              <a:rPr kumimoji="0" lang="es-ES" sz="2400" b="0" i="0" u="none" strike="noStrike" cap="none" normalizeH="0" dirty="0" smtClean="0">
                <a:ln>
                  <a:noFill/>
                </a:ln>
                <a:solidFill>
                  <a:schemeClr val="tx1"/>
                </a:solidFill>
                <a:effectLst/>
                <a:latin typeface="+mj-lt"/>
                <a:ea typeface="Calibri" pitchFamily="34" charset="0"/>
                <a:cs typeface="Arial" pitchFamily="34" charset="0"/>
              </a:rPr>
              <a:t> </a:t>
            </a:r>
            <a:r>
              <a:rPr lang="es-ES" sz="2400" dirty="0" smtClean="0"/>
              <a:t>Manejo </a:t>
            </a:r>
            <a:r>
              <a:rPr lang="es-ES" sz="2400" dirty="0"/>
              <a:t>frecuente de sus disposiciones (muy orientativas para esas tramitaciones</a:t>
            </a:r>
            <a:r>
              <a:rPr lang="es-ES" sz="2400" dirty="0" smtClean="0"/>
              <a:t>).</a:t>
            </a:r>
            <a:endParaRPr kumimoji="0" lang="es-AR" sz="2400" b="0" i="0" u="none" strike="noStrike" cap="none" normalizeH="0" baseline="0" dirty="0" smtClean="0">
              <a:ln>
                <a:noFill/>
              </a:ln>
              <a:solidFill>
                <a:schemeClr val="tx1"/>
              </a:solidFill>
              <a:effectLst/>
              <a:latin typeface="+mj-lt"/>
              <a:cs typeface="Arial" pitchFamily="34" charset="0"/>
            </a:endParaRPr>
          </a:p>
          <a:p>
            <a:pPr algn="just" eaLnBrk="0" fontAlgn="base" hangingPunct="0">
              <a:spcBef>
                <a:spcPct val="0"/>
              </a:spcBef>
              <a:spcAft>
                <a:spcPct val="0"/>
              </a:spcAft>
              <a:buFontTx/>
              <a:buChar char="•"/>
            </a:pPr>
            <a:r>
              <a:rPr kumimoji="0" lang="es-ES" sz="2400" b="1" i="0" u="none" strike="noStrike" cap="none" normalizeH="0" baseline="0" dirty="0" smtClean="0">
                <a:ln>
                  <a:noFill/>
                </a:ln>
                <a:solidFill>
                  <a:schemeClr val="tx1"/>
                </a:solidFill>
                <a:effectLst/>
                <a:latin typeface="+mj-lt"/>
                <a:ea typeface="Calibri" pitchFamily="34" charset="0"/>
                <a:cs typeface="Arial" pitchFamily="34" charset="0"/>
              </a:rPr>
              <a:t>Potestad Disciplinaria Administrativa (Resolución N° 2274/11 CGE): </a:t>
            </a:r>
            <a:r>
              <a:rPr lang="es-ES" sz="2400" dirty="0"/>
              <a:t>Manejo de todo el Anexo. Tener presente que la orientación dada para cada situación concreta se obtendrá a partir de los artículos 2° a 5° de la parte dispositiva de la Resolución</a:t>
            </a:r>
            <a:r>
              <a:rPr lang="es-ES" sz="2400" dirty="0" smtClean="0"/>
              <a:t>.</a:t>
            </a:r>
            <a:endParaRPr lang="es-A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3357562"/>
            <a:ext cx="9144000" cy="1143000"/>
          </a:xfrm>
        </p:spPr>
        <p:txBody>
          <a:bodyPr>
            <a:noAutofit/>
          </a:bodyPr>
          <a:lstStyle/>
          <a:p>
            <a:pPr algn="l"/>
            <a:r>
              <a:rPr lang="es-ES" sz="2800" b="1" dirty="0" smtClean="0"/>
              <a:t>*Funciones </a:t>
            </a:r>
            <a:r>
              <a:rPr lang="es-ES" sz="2800" b="1" dirty="0"/>
              <a:t>del Personal Directivo </a:t>
            </a:r>
            <a:r>
              <a:rPr lang="es-ES" sz="2800" dirty="0"/>
              <a:t>(Resoluciones N° 4847/01 CGE; N° 2505/17 CGE; N° 2565/08 CGE; N° 2566/16 CGE; Nº 0561/18 CGE; Circulares Nº 07/17; Nº 11/17; Nº 05/18</a:t>
            </a:r>
            <a:r>
              <a:rPr lang="es-ES" sz="2800" dirty="0" smtClean="0"/>
              <a:t>): </a:t>
            </a:r>
            <a:r>
              <a:rPr lang="es-AR" sz="2800" dirty="0"/>
              <a:t>Manejo de las reglas que rigen las principales acciones del personal directivo, tanto pedagógicas como administrativas</a:t>
            </a:r>
            <a:r>
              <a:rPr lang="es-AR" sz="2800" dirty="0" smtClean="0"/>
              <a:t>.</a:t>
            </a:r>
            <a:br>
              <a:rPr lang="es-AR" sz="2800" dirty="0" smtClean="0"/>
            </a:br>
            <a:r>
              <a:rPr lang="es-AR" sz="2800" dirty="0" smtClean="0"/>
              <a:t> </a:t>
            </a:r>
            <a:br>
              <a:rPr lang="es-AR" sz="2800" dirty="0" smtClean="0"/>
            </a:br>
            <a:r>
              <a:rPr lang="es-AR" sz="2800" dirty="0" smtClean="0"/>
              <a:t>*</a:t>
            </a:r>
            <a:r>
              <a:rPr lang="es-ES" sz="2800" b="1" dirty="0" smtClean="0"/>
              <a:t>Funciones </a:t>
            </a:r>
            <a:r>
              <a:rPr lang="es-ES" sz="2800" b="1" dirty="0"/>
              <a:t>del Personal No Docente </a:t>
            </a:r>
            <a:r>
              <a:rPr lang="es-ES" sz="2800" dirty="0"/>
              <a:t>(Resolución N° 2231/10 CGE</a:t>
            </a:r>
            <a:r>
              <a:rPr lang="es-ES" sz="2800" dirty="0" smtClean="0"/>
              <a:t>): </a:t>
            </a:r>
            <a:r>
              <a:rPr lang="es-ES" sz="2800" dirty="0"/>
              <a:t>Conocimiento de las reglas que rigen sus actividades. Manejo en especial de las referentes a Ordenanzas y Serenos (Anexo I – arts. 24/41</a:t>
            </a:r>
            <a:r>
              <a:rPr lang="es-ES" sz="2800" dirty="0" smtClean="0"/>
              <a:t>).</a:t>
            </a:r>
            <a:br>
              <a:rPr lang="es-ES" sz="2800" dirty="0" smtClean="0"/>
            </a:br>
            <a:r>
              <a:rPr lang="es-AR" sz="2800" dirty="0"/>
              <a:t/>
            </a:r>
            <a:br>
              <a:rPr lang="es-AR" sz="2800" dirty="0"/>
            </a:br>
            <a:r>
              <a:rPr lang="es-AR" sz="2800" dirty="0"/>
              <a:t>*</a:t>
            </a:r>
            <a:r>
              <a:rPr lang="es-ES" sz="2800" b="1" dirty="0" smtClean="0"/>
              <a:t>Instructivos </a:t>
            </a:r>
            <a:r>
              <a:rPr lang="es-ES" sz="2800" b="1" dirty="0"/>
              <a:t>del S. A. G. E</a:t>
            </a:r>
            <a:r>
              <a:rPr lang="es-ES" sz="2800" b="1" dirty="0" smtClean="0"/>
              <a:t>.: </a:t>
            </a:r>
            <a:r>
              <a:rPr lang="es-AR" sz="2800" dirty="0" smtClean="0"/>
              <a:t>Manejo </a:t>
            </a:r>
            <a:r>
              <a:rPr lang="es-AR" sz="2800" dirty="0"/>
              <a:t>de los Manuales de Procedimiento aprobados para: Carga de datos de Alumnos; Procesos para Personal  Docente; Personal No Docente; y Establecimientos de Gestión Privada (si correspondiere).</a:t>
            </a:r>
            <a:br>
              <a:rPr lang="es-AR" sz="2800" dirty="0"/>
            </a:br>
            <a:r>
              <a:rPr lang="es-AR" sz="2800" dirty="0"/>
              <a:t/>
            </a:r>
            <a:br>
              <a:rPr lang="es-AR" sz="2800" dirty="0"/>
            </a:br>
            <a:r>
              <a:rPr lang="es-AR" sz="2800" dirty="0"/>
              <a:t/>
            </a:r>
            <a:br>
              <a:rPr lang="es-AR" sz="2800" dirty="0"/>
            </a:br>
            <a:endParaRPr lang="es-AR"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500306"/>
            <a:ext cx="9144000" cy="1143000"/>
          </a:xfrm>
        </p:spPr>
        <p:txBody>
          <a:bodyPr>
            <a:noAutofit/>
          </a:bodyPr>
          <a:lstStyle/>
          <a:p>
            <a:pPr lvl="0" algn="l"/>
            <a:r>
              <a:rPr lang="es-ES" sz="2800" b="1" dirty="0">
                <a:latin typeface="+mn-lt"/>
              </a:rPr>
              <a:t>*</a:t>
            </a:r>
            <a:r>
              <a:rPr lang="es-ES" sz="2800" b="1" dirty="0" smtClean="0">
                <a:latin typeface="+mn-lt"/>
              </a:rPr>
              <a:t>Asociaciones Cooperadoras </a:t>
            </a:r>
            <a:r>
              <a:rPr lang="es-ES" sz="2800" dirty="0" smtClean="0">
                <a:latin typeface="+mn-lt"/>
              </a:rPr>
              <a:t>(Resoluciones N° 3442/08 CGE; N° 1226/13 CGE): </a:t>
            </a:r>
            <a:r>
              <a:rPr lang="es-AR" sz="2800" dirty="0">
                <a:latin typeface="+mn-lt"/>
              </a:rPr>
              <a:t>Manejo general de sus reglas </a:t>
            </a:r>
            <a:r>
              <a:rPr lang="es-AR" sz="2800" u="sng" dirty="0">
                <a:latin typeface="+mn-lt"/>
              </a:rPr>
              <a:t>según Anexo I</a:t>
            </a:r>
            <a:r>
              <a:rPr lang="es-AR" sz="2800" dirty="0">
                <a:latin typeface="+mn-lt"/>
              </a:rPr>
              <a:t>. Especialmente: Trámite de Reconocimiento (arts. 6/7); Socios (arts. 38/41); Estatuto Social (arts. 35/37); Fondo Social (arts. 27/28); Administración (arts. 15/20; 25/26); Gobierno (arts. 21/24); Documentación y Contabilidad (arts. 29/34). </a:t>
            </a:r>
            <a:r>
              <a:rPr lang="es-AR" sz="2800" u="sng" dirty="0">
                <a:latin typeface="+mn-lt"/>
              </a:rPr>
              <a:t>Según Anexo III</a:t>
            </a:r>
            <a:r>
              <a:rPr lang="es-AR" sz="2800" dirty="0">
                <a:latin typeface="+mn-lt"/>
              </a:rPr>
              <a:t>: Comisión Directiva (arts. 712); Fondo Social (arts. 13/18); Socios (arts. 19/22); Asambleas (arts. 23/36); Elecciones (arts. 41); Disolución (arts. 42/43); Estatuto (art. 46 y Nota Final</a:t>
            </a:r>
            <a:r>
              <a:rPr lang="es-AR" sz="2800" dirty="0" smtClean="0">
                <a:latin typeface="+mn-lt"/>
              </a:rPr>
              <a:t>).</a:t>
            </a:r>
            <a:br>
              <a:rPr lang="es-AR" sz="2800" dirty="0" smtClean="0">
                <a:latin typeface="+mn-lt"/>
              </a:rPr>
            </a:br>
            <a:r>
              <a:rPr lang="es-AR" sz="2800" dirty="0" smtClean="0">
                <a:latin typeface="+mn-lt"/>
              </a:rPr>
              <a:t>  </a:t>
            </a:r>
            <a:br>
              <a:rPr lang="es-AR" sz="2800" dirty="0" smtClean="0">
                <a:latin typeface="+mn-lt"/>
              </a:rPr>
            </a:br>
            <a:r>
              <a:rPr lang="es-AR" sz="2800" dirty="0">
                <a:latin typeface="+mn-lt"/>
              </a:rPr>
              <a:t/>
            </a:r>
            <a:br>
              <a:rPr lang="es-AR" sz="2800" dirty="0">
                <a:latin typeface="+mn-lt"/>
              </a:rPr>
            </a:br>
            <a:r>
              <a:rPr lang="es-AR" sz="2800" dirty="0">
                <a:latin typeface="+mn-lt"/>
              </a:rPr>
              <a:t/>
            </a:r>
            <a:br>
              <a:rPr lang="es-AR" sz="2800" dirty="0">
                <a:latin typeface="+mn-lt"/>
              </a:rPr>
            </a:br>
            <a:endParaRPr lang="es-AR" sz="2800" dirty="0">
              <a:latin typeface="+mn-lt"/>
            </a:endParaRPr>
          </a:p>
        </p:txBody>
      </p:sp>
      <p:sp>
        <p:nvSpPr>
          <p:cNvPr id="22530" name="Rectangle 2"/>
          <p:cNvSpPr>
            <a:spLocks noChangeArrowheads="1"/>
          </p:cNvSpPr>
          <p:nvPr/>
        </p:nvSpPr>
        <p:spPr bwMode="auto">
          <a:xfrm>
            <a:off x="0" y="4429132"/>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s-ES" sz="2800" b="0" i="0" strike="noStrike" cap="none" normalizeH="0" baseline="0" dirty="0" smtClean="0">
                <a:ln>
                  <a:noFill/>
                </a:ln>
                <a:solidFill>
                  <a:schemeClr val="tx1"/>
                </a:solidFill>
                <a:effectLst/>
                <a:ea typeface="Calibri" pitchFamily="34" charset="0"/>
                <a:cs typeface="Arial" pitchFamily="34" charset="0"/>
              </a:rPr>
              <a:t>*</a:t>
            </a:r>
            <a:r>
              <a:rPr lang="es-ES" sz="2800" b="1" dirty="0">
                <a:ea typeface="+mj-ea"/>
                <a:cs typeface="+mj-cs"/>
              </a:rPr>
              <a:t>Incompatibilidades</a:t>
            </a:r>
            <a:r>
              <a:rPr lang="es-ES" sz="2800" dirty="0">
                <a:ea typeface="+mj-ea"/>
                <a:cs typeface="+mj-cs"/>
              </a:rPr>
              <a:t> (Decreto N° 504/85 GOB; N° 3124/88 MBSCE). Manejo de las situaciones de compatibilidad admitidas (arts. 8/17 del Decreto Nº 504/85 GOB). El Decreto Nº 3124/88 MBSCE excluye del Régimen de Incompatibilidades a los docentes privados.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4980" y="2786058"/>
            <a:ext cx="8643966" cy="1143000"/>
          </a:xfrm>
        </p:spPr>
        <p:txBody>
          <a:bodyPr>
            <a:noAutofit/>
          </a:bodyPr>
          <a:lstStyle/>
          <a:p>
            <a:pPr lvl="0" algn="l"/>
            <a:r>
              <a:rPr lang="es-AR" sz="3600" dirty="0" smtClean="0"/>
              <a:t>*</a:t>
            </a:r>
            <a:r>
              <a:rPr lang="es-AR" sz="3600" b="1" dirty="0" smtClean="0"/>
              <a:t>Convivencia </a:t>
            </a:r>
            <a:r>
              <a:rPr lang="es-AR" sz="3600" b="1" dirty="0"/>
              <a:t>Escolar Primaria </a:t>
            </a:r>
            <a:r>
              <a:rPr lang="es-AR" sz="3600" dirty="0"/>
              <a:t>(Resolución Nº 1020/13 CGE</a:t>
            </a:r>
            <a:r>
              <a:rPr lang="es-AR" sz="3600" dirty="0" smtClean="0"/>
              <a:t>).</a:t>
            </a:r>
            <a:br>
              <a:rPr lang="es-AR" sz="3600" dirty="0" smtClean="0"/>
            </a:br>
            <a:r>
              <a:rPr lang="es-AR" sz="3600" dirty="0"/>
              <a:t/>
            </a:r>
            <a:br>
              <a:rPr lang="es-AR" sz="3600" dirty="0"/>
            </a:br>
            <a:r>
              <a:rPr lang="es-AR" sz="3600" dirty="0"/>
              <a:t> </a:t>
            </a:r>
            <a:r>
              <a:rPr lang="es-AR" sz="3600" dirty="0" smtClean="0"/>
              <a:t>*</a:t>
            </a:r>
            <a:r>
              <a:rPr lang="es-AR" sz="3600" b="1" dirty="0" smtClean="0"/>
              <a:t>Convivencia </a:t>
            </a:r>
            <a:r>
              <a:rPr lang="es-AR" sz="3600" b="1" dirty="0"/>
              <a:t>Escolar Secundaria </a:t>
            </a:r>
            <a:r>
              <a:rPr lang="es-AR" sz="3600" dirty="0"/>
              <a:t>(Resolución Nº 1692/09 CGE</a:t>
            </a:r>
            <a:r>
              <a:rPr lang="es-AR" sz="3600" dirty="0" smtClean="0"/>
              <a:t>).</a:t>
            </a:r>
            <a:br>
              <a:rPr lang="es-AR" sz="3600" dirty="0" smtClean="0"/>
            </a:br>
            <a:r>
              <a:rPr lang="es-AR" sz="3600" dirty="0"/>
              <a:t/>
            </a:r>
            <a:br>
              <a:rPr lang="es-AR" sz="3600" dirty="0"/>
            </a:br>
            <a:r>
              <a:rPr lang="es-AR" sz="3600" dirty="0"/>
              <a:t> </a:t>
            </a:r>
            <a:r>
              <a:rPr lang="es-AR" sz="3600" dirty="0" smtClean="0"/>
              <a:t>*</a:t>
            </a:r>
            <a:r>
              <a:rPr lang="es-ES" sz="3600" b="1" dirty="0" smtClean="0"/>
              <a:t>Escuela </a:t>
            </a:r>
            <a:r>
              <a:rPr lang="es-ES" sz="3600" b="1" dirty="0"/>
              <a:t>y Comunidad Educativa </a:t>
            </a:r>
            <a:r>
              <a:rPr lang="es-ES" sz="3600" dirty="0"/>
              <a:t>(Ley 9890, arts. 122/129). Manejo fluido de estas reglas, como directrices de la misión y organización de la Institución Educativa.</a:t>
            </a:r>
            <a:r>
              <a:rPr lang="es-AR" sz="3600" dirty="0"/>
              <a:t/>
            </a:r>
            <a:br>
              <a:rPr lang="es-AR" sz="3600" dirty="0"/>
            </a:br>
            <a:endParaRPr lang="es-AR"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498" y="829630"/>
            <a:ext cx="9144000" cy="6083344"/>
          </a:xfrm>
        </p:spPr>
        <p:txBody>
          <a:bodyPr>
            <a:noAutofit/>
          </a:bodyPr>
          <a:lstStyle/>
          <a:p>
            <a:pPr algn="l">
              <a:spcBef>
                <a:spcPts val="0"/>
              </a:spcBef>
            </a:pPr>
            <a:r>
              <a:rPr lang="es-AR" sz="2000" b="1" dirty="0" smtClean="0"/>
              <a:t>                     </a:t>
            </a:r>
            <a:r>
              <a:rPr lang="es-AR" sz="2000" b="1" dirty="0" smtClean="0"/>
              <a:t>                                 </a:t>
            </a:r>
            <a:r>
              <a:rPr lang="es-AR" sz="2400" b="1" u="sng" dirty="0" smtClean="0"/>
              <a:t>LEGISLACIÓN EDUCATIVA:</a:t>
            </a:r>
            <a:r>
              <a:rPr lang="es-AR" sz="2000" b="1" u="sng" dirty="0" smtClean="0"/>
              <a:t/>
            </a:r>
            <a:br>
              <a:rPr lang="es-AR" sz="2000" b="1" u="sng" dirty="0" smtClean="0"/>
            </a:br>
            <a:r>
              <a:rPr lang="es-AR" sz="2000" b="1" dirty="0" smtClean="0"/>
              <a:t>“</a:t>
            </a:r>
            <a:r>
              <a:rPr lang="es-AR" sz="2000" i="1" dirty="0" smtClean="0"/>
              <a:t>Conjunto de normas y disposiciones que regulan el sistema educativo”</a:t>
            </a:r>
            <a:r>
              <a:rPr lang="es-AR" sz="2000" dirty="0" smtClean="0"/>
              <a:t/>
            </a:r>
            <a:br>
              <a:rPr lang="es-AR" sz="2000" dirty="0" smtClean="0"/>
            </a:br>
            <a:r>
              <a:rPr lang="es-AR" sz="2000" dirty="0" smtClean="0"/>
              <a:t/>
            </a:r>
            <a:br>
              <a:rPr lang="es-AR" sz="2000" dirty="0" smtClean="0"/>
            </a:br>
            <a:r>
              <a:rPr lang="es-AR" sz="2000" b="1" dirty="0" smtClean="0"/>
              <a:t>*EXTERNA</a:t>
            </a:r>
            <a:r>
              <a:rPr lang="es-AR" sz="2000" b="1" dirty="0" smtClean="0"/>
              <a:t>:</a:t>
            </a:r>
            <a:br>
              <a:rPr lang="es-AR" sz="2000" b="1" dirty="0" smtClean="0"/>
            </a:br>
            <a:r>
              <a:rPr lang="es-AR" sz="2000" dirty="0" smtClean="0"/>
              <a:t>-</a:t>
            </a:r>
            <a:r>
              <a:rPr lang="es-AR" sz="2000" dirty="0" smtClean="0"/>
              <a:t>DECLARACIÓN UNIVERSAL DE LOS DERECHO HUMANOS (1948)</a:t>
            </a:r>
            <a:br>
              <a:rPr lang="es-AR" sz="2000" dirty="0" smtClean="0"/>
            </a:br>
            <a:r>
              <a:rPr lang="es-AR" sz="2000" dirty="0" smtClean="0"/>
              <a:t>- CONVENCIÓN SOBRE LOS DERECHOS DEL NIÑO (1989)</a:t>
            </a:r>
            <a:br>
              <a:rPr lang="es-AR" sz="2000" dirty="0" smtClean="0"/>
            </a:br>
            <a:r>
              <a:rPr lang="es-AR" sz="2000" dirty="0" smtClean="0"/>
              <a:t>- CONSTITUCIÓN NACIONAL  (1994)</a:t>
            </a:r>
            <a:br>
              <a:rPr lang="es-AR" sz="2000" dirty="0" smtClean="0"/>
            </a:br>
            <a:r>
              <a:rPr lang="es-AR" sz="2000" dirty="0"/>
              <a:t> </a:t>
            </a:r>
            <a:r>
              <a:rPr lang="es-AR" sz="2000" dirty="0" smtClean="0"/>
              <a:t>- LEY NACIONAL DE PROTECCIÓN INTEGRAL DE LOS DERECHOS DE NIÑOS, NIÑAS Y ADOLESCENTES (26.061/2005)</a:t>
            </a:r>
            <a:br>
              <a:rPr lang="es-AR" sz="2000" dirty="0" smtClean="0"/>
            </a:br>
            <a:r>
              <a:rPr lang="es-AR" sz="2000" dirty="0" smtClean="0"/>
              <a:t>- LEY DE EDUCACIÓN NACIONAL (26206/06)</a:t>
            </a:r>
            <a:br>
              <a:rPr lang="es-AR" sz="2000" dirty="0" smtClean="0"/>
            </a:br>
            <a:r>
              <a:rPr lang="es-AR" sz="2000" dirty="0" smtClean="0"/>
              <a:t>- CONSTITUCIÓN PROVINCIAL (2008)</a:t>
            </a:r>
            <a:br>
              <a:rPr lang="es-AR" sz="2000" dirty="0" smtClean="0"/>
            </a:br>
            <a:r>
              <a:rPr lang="es-AR" sz="2000" dirty="0" smtClean="0"/>
              <a:t>- LEY DE EDUCACIÓN PROVINCIAL (9890/08) </a:t>
            </a:r>
            <a:br>
              <a:rPr lang="es-AR" sz="2000" dirty="0" smtClean="0"/>
            </a:br>
            <a:r>
              <a:rPr lang="es-AR" sz="2000" dirty="0" smtClean="0"/>
              <a:t>- ESTATUTO DEL DOCENTE ENTRERRIANO (Decreto Ley Nº 155/62) </a:t>
            </a:r>
            <a:br>
              <a:rPr lang="es-AR" sz="2000" dirty="0" smtClean="0"/>
            </a:br>
            <a:r>
              <a:rPr lang="es-AR" sz="2000" b="1" dirty="0"/>
              <a:t>*INTERNAS: Del Organismo Central CGE</a:t>
            </a:r>
            <a:r>
              <a:rPr lang="es-AR" sz="2000" dirty="0" smtClean="0"/>
              <a:t/>
            </a:r>
            <a:br>
              <a:rPr lang="es-AR" sz="2000" dirty="0" smtClean="0"/>
            </a:br>
            <a:r>
              <a:rPr lang="es-AR" sz="2000" dirty="0" smtClean="0"/>
              <a:t>- PROTOCOLOS PROVINCIALES (con otros organismos)</a:t>
            </a:r>
            <a:br>
              <a:rPr lang="es-AR" sz="2000" dirty="0" smtClean="0"/>
            </a:br>
            <a:r>
              <a:rPr lang="es-AR" sz="2000" dirty="0" smtClean="0"/>
              <a:t>- RESOLUCIONES CGE (3491/10, 2274/11, 4847/01, 3442/08)</a:t>
            </a:r>
            <a:br>
              <a:rPr lang="es-AR" sz="2000" dirty="0" smtClean="0"/>
            </a:br>
            <a:r>
              <a:rPr lang="es-AR" sz="2000" dirty="0" smtClean="0"/>
              <a:t>- CIRCULARES/DISPOSICIONES  </a:t>
            </a:r>
            <a:br>
              <a:rPr lang="es-AR" sz="2000" dirty="0" smtClean="0"/>
            </a:br>
            <a:r>
              <a:rPr lang="es-AR" sz="2000" b="1" dirty="0"/>
              <a:t>*INTERNA: Institucional</a:t>
            </a:r>
            <a:r>
              <a:rPr lang="es-AR" sz="2000" dirty="0" smtClean="0"/>
              <a:t/>
            </a:r>
            <a:br>
              <a:rPr lang="es-AR" sz="2000" dirty="0" smtClean="0"/>
            </a:br>
            <a:r>
              <a:rPr lang="es-AR" sz="2000" dirty="0" smtClean="0"/>
              <a:t>-PROYECTO EDUCATIVO INSTITUCIONAL (PEI o PPI)</a:t>
            </a:r>
            <a:br>
              <a:rPr lang="es-AR" sz="2000" dirty="0" smtClean="0"/>
            </a:br>
            <a:r>
              <a:rPr lang="es-AR" sz="2000" dirty="0" smtClean="0"/>
              <a:t>-PROYECTO CURRICULAR INSTITUCIONAL</a:t>
            </a:r>
            <a:br>
              <a:rPr lang="es-AR" sz="2000" dirty="0" smtClean="0"/>
            </a:br>
            <a:r>
              <a:rPr lang="es-AR" sz="2000" dirty="0" smtClean="0"/>
              <a:t>-ACUERDOS DE CONVIVENCIA</a:t>
            </a:r>
            <a:br>
              <a:rPr lang="es-AR" sz="2000" dirty="0" smtClean="0"/>
            </a:br>
            <a:r>
              <a:rPr lang="es-AR" sz="2000" dirty="0" smtClean="0"/>
              <a:t>-ACUERDOS/CONVENIOS COMUNITARIOS</a:t>
            </a:r>
            <a:br>
              <a:rPr lang="es-AR" sz="2000" dirty="0" smtClean="0"/>
            </a:br>
            <a:r>
              <a:rPr lang="es-AR" sz="2000" dirty="0" smtClean="0"/>
              <a:t/>
            </a:r>
            <a:br>
              <a:rPr lang="es-AR" sz="2000" dirty="0" smtClean="0"/>
            </a:br>
            <a:r>
              <a:rPr lang="es-AR" sz="2000" dirty="0" smtClean="0"/>
              <a:t/>
            </a:r>
            <a:br>
              <a:rPr lang="es-AR" sz="2000" dirty="0" smtClean="0"/>
            </a:br>
            <a:endParaRPr lang="es-A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643182"/>
            <a:ext cx="9144000" cy="1143000"/>
          </a:xfrm>
        </p:spPr>
        <p:txBody>
          <a:bodyPr>
            <a:noAutofit/>
          </a:bodyPr>
          <a:lstStyle/>
          <a:p>
            <a:pPr algn="l"/>
            <a:r>
              <a:rPr lang="es-ES" sz="3600" dirty="0" smtClean="0"/>
              <a:t>	El </a:t>
            </a:r>
            <a:r>
              <a:rPr lang="es-ES" sz="3600" dirty="0"/>
              <a:t>Dossier elaborado para el presente Concurso de Supervisores </a:t>
            </a:r>
            <a:r>
              <a:rPr lang="es-ES" sz="3600" dirty="0" smtClean="0"/>
              <a:t>tiene </a:t>
            </a:r>
            <a:r>
              <a:rPr lang="es-ES" sz="3600" dirty="0"/>
              <a:t>el objetivo de brindar </a:t>
            </a:r>
            <a:r>
              <a:rPr lang="es-ES" sz="3600" b="1" i="1" dirty="0"/>
              <a:t>“elementos de información”, </a:t>
            </a:r>
            <a:r>
              <a:rPr lang="es-ES" sz="3600" dirty="0"/>
              <a:t>necesarios para la tarea </a:t>
            </a:r>
            <a:r>
              <a:rPr lang="es-ES" sz="3600" dirty="0" smtClean="0"/>
              <a:t>docente.</a:t>
            </a:r>
            <a:r>
              <a:rPr lang="es-AR" sz="3600" dirty="0"/>
              <a:t/>
            </a:r>
            <a:br>
              <a:rPr lang="es-AR" sz="3600" dirty="0"/>
            </a:br>
            <a:r>
              <a:rPr lang="es-AR" sz="3600" dirty="0" smtClean="0"/>
              <a:t>	</a:t>
            </a:r>
            <a:r>
              <a:rPr lang="es-ES" sz="3600" dirty="0" smtClean="0"/>
              <a:t>Por </a:t>
            </a:r>
            <a:r>
              <a:rPr lang="es-ES" sz="3600" dirty="0"/>
              <a:t>ello mismo, la hemos clasificado en tres grandes sectores, a saber:</a:t>
            </a:r>
            <a:r>
              <a:rPr lang="es-AR" sz="3600" dirty="0"/>
              <a:t/>
            </a:r>
            <a:br>
              <a:rPr lang="es-AR" sz="3600" dirty="0"/>
            </a:br>
            <a:r>
              <a:rPr lang="es-ES" sz="3600" dirty="0" smtClean="0"/>
              <a:t>Disposiciones </a:t>
            </a:r>
            <a:r>
              <a:rPr lang="es-ES" sz="3600" dirty="0"/>
              <a:t>legales en las que se debe acreditar </a:t>
            </a:r>
            <a:r>
              <a:rPr lang="es-ES" sz="3600" dirty="0" smtClean="0"/>
              <a:t/>
            </a:r>
            <a:br>
              <a:rPr lang="es-ES" sz="3600" dirty="0" smtClean="0"/>
            </a:br>
            <a:r>
              <a:rPr lang="es-ES" sz="3600" dirty="0" smtClean="0"/>
              <a:t>un </a:t>
            </a:r>
            <a:r>
              <a:rPr lang="es-ES" sz="3600" b="1" i="1" dirty="0"/>
              <a:t>conocimiento “GENERAL”.</a:t>
            </a:r>
            <a:r>
              <a:rPr lang="es-AR" sz="3600" dirty="0"/>
              <a:t/>
            </a:r>
            <a:br>
              <a:rPr lang="es-AR" sz="3600" dirty="0"/>
            </a:br>
            <a:r>
              <a:rPr lang="es-ES" sz="3600" dirty="0" smtClean="0"/>
              <a:t>un </a:t>
            </a:r>
            <a:r>
              <a:rPr lang="es-ES" sz="3600" b="1" i="1" dirty="0"/>
              <a:t>conocimiento “RAZONABLE”.</a:t>
            </a:r>
            <a:r>
              <a:rPr lang="es-AR" sz="3600" dirty="0"/>
              <a:t/>
            </a:r>
            <a:br>
              <a:rPr lang="es-AR" sz="3600" dirty="0"/>
            </a:br>
            <a:r>
              <a:rPr lang="es-ES" sz="3600" dirty="0" smtClean="0"/>
              <a:t>un</a:t>
            </a:r>
            <a:r>
              <a:rPr lang="es-ES" sz="3600" b="1" i="1" dirty="0" smtClean="0"/>
              <a:t> </a:t>
            </a:r>
            <a:r>
              <a:rPr lang="es-ES" sz="3600" b="1" i="1" dirty="0"/>
              <a:t>conocimiento “PROFUNDIZADO”.</a:t>
            </a:r>
            <a:endParaRPr lang="es-AR" sz="3600" b="1"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096622"/>
            <a:ext cx="9144000" cy="1143000"/>
          </a:xfrm>
        </p:spPr>
        <p:txBody>
          <a:bodyPr>
            <a:normAutofit fontScale="90000"/>
          </a:bodyPr>
          <a:lstStyle/>
          <a:p>
            <a:pPr algn="l"/>
            <a:r>
              <a:rPr lang="es-ES" b="1" dirty="0" smtClean="0"/>
              <a:t>    </a:t>
            </a:r>
            <a:r>
              <a:rPr lang="es-ES" sz="4000" b="1" u="sng" dirty="0" smtClean="0"/>
              <a:t>NORMAS </a:t>
            </a:r>
            <a:r>
              <a:rPr lang="es-ES" sz="4000" b="1" u="sng" dirty="0"/>
              <a:t>DE CONOCIMIENTO “GENERAL”</a:t>
            </a:r>
            <a:r>
              <a:rPr lang="es-AR" sz="4000" dirty="0"/>
              <a:t/>
            </a:r>
            <a:br>
              <a:rPr lang="es-AR" sz="4000" dirty="0"/>
            </a:br>
            <a:r>
              <a:rPr lang="es-AR" sz="4000" dirty="0" smtClean="0"/>
              <a:t>	</a:t>
            </a:r>
            <a:r>
              <a:rPr lang="es-ES" sz="4000" dirty="0" smtClean="0"/>
              <a:t>Sólo </a:t>
            </a:r>
            <a:r>
              <a:rPr lang="es-ES" sz="4000" dirty="0"/>
              <a:t>se requiere un manejo genérico de sus contenidos </a:t>
            </a:r>
            <a:r>
              <a:rPr lang="es-AR" sz="4000" dirty="0"/>
              <a:t/>
            </a:r>
            <a:br>
              <a:rPr lang="es-AR" sz="4000" dirty="0"/>
            </a:br>
            <a:r>
              <a:rPr lang="es-AR" sz="4000" dirty="0" smtClean="0"/>
              <a:t>- </a:t>
            </a:r>
            <a:r>
              <a:rPr lang="es-ES" sz="4000" dirty="0" smtClean="0"/>
              <a:t>Constitución Nacional: Art. 5, 14, 75</a:t>
            </a:r>
            <a:r>
              <a:rPr lang="es-AR" sz="4000" dirty="0"/>
              <a:t/>
            </a:r>
            <a:br>
              <a:rPr lang="es-AR" sz="4000" dirty="0"/>
            </a:br>
            <a:r>
              <a:rPr lang="es-AR" sz="4000" dirty="0" smtClean="0"/>
              <a:t>- </a:t>
            </a:r>
            <a:r>
              <a:rPr lang="es-ES" sz="4000" dirty="0" smtClean="0"/>
              <a:t>Constitución Provincial: Art. 11, 257 a 271</a:t>
            </a:r>
            <a:r>
              <a:rPr lang="es-AR" sz="4000" dirty="0"/>
              <a:t/>
            </a:r>
            <a:br>
              <a:rPr lang="es-AR" sz="4000" dirty="0"/>
            </a:br>
            <a:r>
              <a:rPr lang="es-AR" sz="4000" dirty="0" smtClean="0"/>
              <a:t>- </a:t>
            </a:r>
            <a:r>
              <a:rPr lang="es-ES" sz="4000" dirty="0" smtClean="0"/>
              <a:t>Ley </a:t>
            </a:r>
            <a:r>
              <a:rPr lang="es-ES" sz="4000" dirty="0"/>
              <a:t>Nacional de Educación N° 26206</a:t>
            </a:r>
            <a:r>
              <a:rPr lang="es-AR" sz="4000" dirty="0"/>
              <a:t/>
            </a:r>
            <a:br>
              <a:rPr lang="es-AR" sz="4000" dirty="0"/>
            </a:br>
            <a:r>
              <a:rPr lang="es-AR" sz="4000" dirty="0" smtClean="0"/>
              <a:t>- </a:t>
            </a:r>
            <a:r>
              <a:rPr lang="es-ES" sz="4000" dirty="0" smtClean="0"/>
              <a:t>Ley </a:t>
            </a:r>
            <a:r>
              <a:rPr lang="es-ES" sz="4000" dirty="0"/>
              <a:t>Provincial de Educación N° </a:t>
            </a:r>
            <a:r>
              <a:rPr lang="es-ES" sz="4000" dirty="0" smtClean="0"/>
              <a:t>9890</a:t>
            </a:r>
            <a:br>
              <a:rPr lang="es-ES" sz="4000" dirty="0" smtClean="0"/>
            </a:br>
            <a:r>
              <a:rPr lang="es-AR" dirty="0"/>
              <a:t/>
            </a:r>
            <a:br>
              <a:rPr lang="es-AR" dirty="0"/>
            </a:br>
            <a:endParaRPr lang="es-AR" dirty="0"/>
          </a:p>
        </p:txBody>
      </p:sp>
      <p:sp>
        <p:nvSpPr>
          <p:cNvPr id="4" name="3 Rectángulo"/>
          <p:cNvSpPr/>
          <p:nvPr/>
        </p:nvSpPr>
        <p:spPr>
          <a:xfrm>
            <a:off x="0" y="4136592"/>
            <a:ext cx="9144000" cy="2862322"/>
          </a:xfrm>
          <a:prstGeom prst="rect">
            <a:avLst/>
          </a:prstGeom>
        </p:spPr>
        <p:txBody>
          <a:bodyPr wrap="square">
            <a:spAutoFit/>
          </a:bodyPr>
          <a:lstStyle/>
          <a:p>
            <a:r>
              <a:rPr lang="es-ES" sz="3600" dirty="0"/>
              <a:t>C</a:t>
            </a:r>
            <a:r>
              <a:rPr lang="es-ES" sz="3600" dirty="0" smtClean="0"/>
              <a:t>onocer </a:t>
            </a:r>
            <a:r>
              <a:rPr lang="es-ES" sz="3600" dirty="0"/>
              <a:t>especialmente los sectores referidos a: I) Derecho a la educación; II) Derechos y obligaciones de los sujetos de la educación (alumnos, padres, docentes); y  III) La “institución educativa”.</a:t>
            </a:r>
            <a:endParaRPr lang="es-AR"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3080520"/>
            <a:ext cx="9144000" cy="1143000"/>
          </a:xfrm>
        </p:spPr>
        <p:txBody>
          <a:bodyPr>
            <a:noAutofit/>
          </a:bodyPr>
          <a:lstStyle/>
          <a:p>
            <a:pPr algn="l"/>
            <a:r>
              <a:rPr lang="es-ES" sz="3200" b="1" dirty="0" smtClean="0"/>
              <a:t>          </a:t>
            </a:r>
            <a:r>
              <a:rPr lang="es-ES" sz="3200" b="1" u="sng" dirty="0" smtClean="0"/>
              <a:t>NORMAS </a:t>
            </a:r>
            <a:r>
              <a:rPr lang="es-ES" sz="3200" b="1" u="sng" dirty="0"/>
              <a:t>DE CONOCIMIENTO “RAZONABLE</a:t>
            </a:r>
            <a:r>
              <a:rPr lang="es-ES" sz="3200" b="1" u="sng" dirty="0" smtClean="0"/>
              <a:t>”</a:t>
            </a:r>
            <a:br>
              <a:rPr lang="es-ES" sz="3200" b="1" u="sng" dirty="0" smtClean="0"/>
            </a:br>
            <a:r>
              <a:rPr lang="es-AR" sz="3200" dirty="0"/>
              <a:t/>
            </a:r>
            <a:br>
              <a:rPr lang="es-AR" sz="3200" dirty="0"/>
            </a:br>
            <a:r>
              <a:rPr lang="es-AR" sz="3200" dirty="0" smtClean="0"/>
              <a:t>	</a:t>
            </a:r>
            <a:r>
              <a:rPr lang="es-ES" sz="3200" dirty="0" smtClean="0"/>
              <a:t>En </a:t>
            </a:r>
            <a:r>
              <a:rPr lang="es-ES" sz="3200" dirty="0"/>
              <a:t>nuestro idioma, la voz “razonable” significa “adecuado”, “conforme a razón”, “proporcionado” o “no exagerado</a:t>
            </a:r>
            <a:r>
              <a:rPr lang="es-ES" sz="3200" dirty="0" smtClean="0"/>
              <a:t>”.</a:t>
            </a:r>
            <a:r>
              <a:rPr lang="es-AR" sz="3200" dirty="0"/>
              <a:t/>
            </a:r>
            <a:br>
              <a:rPr lang="es-AR" sz="3200" dirty="0"/>
            </a:br>
            <a:r>
              <a:rPr lang="es-ES" sz="3200" dirty="0"/>
              <a:t>	</a:t>
            </a:r>
            <a:r>
              <a:rPr lang="es-ES" sz="3200" dirty="0" smtClean="0"/>
              <a:t>Aquí </a:t>
            </a:r>
            <a:r>
              <a:rPr lang="es-ES" sz="3200" dirty="0"/>
              <a:t>se requiere un conocimiento limitado a la función que se cumple. </a:t>
            </a:r>
            <a:r>
              <a:rPr lang="es-ES" sz="3200" dirty="0" smtClean="0"/>
              <a:t/>
            </a:r>
            <a:br>
              <a:rPr lang="es-ES" sz="3200" dirty="0" smtClean="0"/>
            </a:br>
            <a:r>
              <a:rPr lang="es-ES" sz="3200" dirty="0" smtClean="0"/>
              <a:t>	Suficiente </a:t>
            </a:r>
            <a:r>
              <a:rPr lang="es-ES" sz="3200" dirty="0"/>
              <a:t>para atender las consultas que se puede recibir, orientando la solución hacia la norma aplicable.</a:t>
            </a:r>
            <a:r>
              <a:rPr lang="es-AR" sz="3200" dirty="0"/>
              <a:t/>
            </a:r>
            <a:br>
              <a:rPr lang="es-AR" sz="3200" dirty="0"/>
            </a:br>
            <a:r>
              <a:rPr lang="es-ES" sz="3200" dirty="0"/>
              <a:t>	</a:t>
            </a:r>
            <a:r>
              <a:rPr lang="es-ES" sz="3200" dirty="0" smtClean="0"/>
              <a:t>Por </a:t>
            </a:r>
            <a:r>
              <a:rPr lang="es-ES" sz="3200" dirty="0"/>
              <a:t>tanto, bastará un conocimiento global de la normativa, que le permita en cada caso consultarla con precisión, obteniendo la respuesta adecuada en forma </a:t>
            </a:r>
            <a:r>
              <a:rPr lang="es-ES" sz="3200" dirty="0" smtClean="0"/>
              <a:t>inmediata.</a:t>
            </a:r>
            <a:r>
              <a:rPr lang="es-ES" sz="3200" dirty="0"/>
              <a:t>		</a:t>
            </a:r>
            <a:r>
              <a:rPr lang="es-AR" sz="3200" dirty="0"/>
              <a:t/>
            </a:r>
            <a:br>
              <a:rPr lang="es-AR" sz="3200" dirty="0"/>
            </a:br>
            <a:endParaRPr lang="es-AR"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6555641"/>
          </a:xfrm>
          <a:prstGeom prst="rect">
            <a:avLst/>
          </a:prstGeom>
        </p:spPr>
        <p:txBody>
          <a:bodyPr wrap="square">
            <a:spAutoFit/>
          </a:bodyPr>
          <a:lstStyle/>
          <a:p>
            <a:pPr>
              <a:buFontTx/>
              <a:buChar char="-"/>
            </a:pPr>
            <a:r>
              <a:rPr lang="es-ES" sz="2800" b="1" u="sng" dirty="0" smtClean="0"/>
              <a:t>Protocolos de Actuación en Situaciones Emergentes:</a:t>
            </a:r>
          </a:p>
          <a:p>
            <a:endParaRPr lang="es-ES" sz="2800" b="1" u="sng" dirty="0"/>
          </a:p>
          <a:p>
            <a:pPr>
              <a:buFontTx/>
              <a:buChar char="-"/>
            </a:pPr>
            <a:r>
              <a:rPr lang="es-AR" sz="2800" dirty="0" smtClean="0"/>
              <a:t> Protocolos de Evacuación.</a:t>
            </a:r>
            <a:br>
              <a:rPr lang="es-AR" sz="2800" dirty="0" smtClean="0"/>
            </a:br>
            <a:r>
              <a:rPr lang="es-AR" sz="2800" dirty="0" smtClean="0"/>
              <a:t>- Protocolo interministerial e intersectorial de acciones destinadas a la prevención, protección y asistencia integral de la violencia de género y violencia familiar.</a:t>
            </a:r>
            <a:br>
              <a:rPr lang="es-AR" sz="2800" dirty="0" smtClean="0"/>
            </a:br>
            <a:r>
              <a:rPr lang="es-AR" sz="2800" dirty="0" smtClean="0"/>
              <a:t>- Protocolo interinstitucional de actuación en casos de abuso sexual infantil en E. R.</a:t>
            </a:r>
            <a:br>
              <a:rPr lang="es-AR" sz="2800" dirty="0" smtClean="0"/>
            </a:br>
            <a:r>
              <a:rPr lang="es-AR" sz="2800" dirty="0" smtClean="0"/>
              <a:t>- Protocolo </a:t>
            </a:r>
            <a:r>
              <a:rPr lang="es-AR" sz="2800" dirty="0" err="1" smtClean="0"/>
              <a:t>interistitucional</a:t>
            </a:r>
            <a:r>
              <a:rPr lang="es-AR" sz="2800" dirty="0" smtClean="0"/>
              <a:t> e intersectorial de acciones destinadas a la prevención, asistencia y recuperación de las personas victimas del delito de trata. </a:t>
            </a:r>
            <a:br>
              <a:rPr lang="es-AR" sz="2800" dirty="0" smtClean="0"/>
            </a:br>
            <a:r>
              <a:rPr lang="es-AR" sz="2800" dirty="0" smtClean="0"/>
              <a:t>- Protocolo interinstitucional para la erradicación del trabajo infantil.</a:t>
            </a:r>
            <a:br>
              <a:rPr lang="es-AR" sz="2800" dirty="0" smtClean="0"/>
            </a:br>
            <a:r>
              <a:rPr lang="es-AR" sz="2800" dirty="0" smtClean="0"/>
              <a:t>- Guía de actuación en situaciones de presunción de consumo. </a:t>
            </a:r>
            <a:endParaRPr lang="es-AR"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5796" y="2571744"/>
            <a:ext cx="8929718" cy="1143000"/>
          </a:xfrm>
        </p:spPr>
        <p:txBody>
          <a:bodyPr>
            <a:normAutofit fontScale="90000"/>
          </a:bodyPr>
          <a:lstStyle/>
          <a:p>
            <a:pPr algn="l"/>
            <a:r>
              <a:rPr lang="es-ES" dirty="0" smtClean="0"/>
              <a:t>	En </a:t>
            </a:r>
            <a:r>
              <a:rPr lang="es-ES" dirty="0"/>
              <a:t>los Protocolos e Instructivos, </a:t>
            </a:r>
            <a:r>
              <a:rPr lang="es-ES" dirty="0" smtClean="0"/>
              <a:t>luego </a:t>
            </a:r>
            <a:r>
              <a:rPr lang="es-ES" dirty="0"/>
              <a:t>de una lectura general se seleccionarán los párrafos con las “instrucciones” para el caso y se las tendrá en todo momento disponibles</a:t>
            </a:r>
            <a:r>
              <a:rPr lang="es-ES" dirty="0" smtClean="0"/>
              <a:t>.</a:t>
            </a:r>
            <a:br>
              <a:rPr lang="es-ES" dirty="0" smtClean="0"/>
            </a:br>
            <a:r>
              <a:rPr lang="es-ES" dirty="0" smtClean="0"/>
              <a:t>	Se acompañará su implementación y se corregirán los procedimientos, realizando las gestiones necesarias para una intervención institucional oportuna y asertiva.  </a:t>
            </a:r>
            <a:endParaRPr lang="es-A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6370975"/>
          </a:xfrm>
          <a:prstGeom prst="rect">
            <a:avLst/>
          </a:prstGeom>
        </p:spPr>
        <p:txBody>
          <a:bodyPr wrap="square">
            <a:spAutoFit/>
          </a:bodyPr>
          <a:lstStyle/>
          <a:p>
            <a:pPr>
              <a:buFontTx/>
              <a:buChar char="-"/>
            </a:pPr>
            <a:r>
              <a:rPr lang="es-ES" sz="3600" dirty="0" smtClean="0"/>
              <a:t>Riesgos del Trabajo (Instructivos A. R. T.)</a:t>
            </a:r>
            <a:r>
              <a:rPr lang="es-AR" sz="3600" dirty="0" smtClean="0"/>
              <a:t/>
            </a:r>
            <a:br>
              <a:rPr lang="es-AR" sz="3600" dirty="0" smtClean="0"/>
            </a:br>
            <a:r>
              <a:rPr lang="es-AR" sz="3600" dirty="0" smtClean="0"/>
              <a:t>- </a:t>
            </a:r>
            <a:r>
              <a:rPr lang="es-ES" sz="3600" dirty="0" smtClean="0"/>
              <a:t>Accidente Escolar (Instructivo I. A. P. S.)</a:t>
            </a:r>
            <a:r>
              <a:rPr lang="es-AR" sz="3600" dirty="0" smtClean="0"/>
              <a:t/>
            </a:r>
            <a:br>
              <a:rPr lang="es-AR" sz="3600" dirty="0" smtClean="0"/>
            </a:br>
            <a:r>
              <a:rPr lang="es-AR" sz="3600" dirty="0" smtClean="0"/>
              <a:t>- </a:t>
            </a:r>
            <a:r>
              <a:rPr lang="es-ES" sz="3600" dirty="0" smtClean="0"/>
              <a:t>Licencias e Inasistencias Personal Docente </a:t>
            </a:r>
            <a:r>
              <a:rPr lang="es-ES" sz="2800" dirty="0" smtClean="0"/>
              <a:t>(</a:t>
            </a:r>
            <a:r>
              <a:rPr lang="es-AR" sz="2800" dirty="0" smtClean="0"/>
              <a:t>Decreto 5923/00 M.G.J.E. y sus modificatorias) </a:t>
            </a:r>
            <a:r>
              <a:rPr lang="es-AR" sz="3600" dirty="0" smtClean="0"/>
              <a:t/>
            </a:r>
            <a:br>
              <a:rPr lang="es-AR" sz="3600" dirty="0" smtClean="0"/>
            </a:br>
            <a:r>
              <a:rPr lang="es-AR" sz="3600" dirty="0" smtClean="0"/>
              <a:t>- </a:t>
            </a:r>
            <a:r>
              <a:rPr lang="es-ES" sz="3600" dirty="0" smtClean="0"/>
              <a:t>Licencias e Inasistencias Personal No Docente</a:t>
            </a:r>
          </a:p>
          <a:p>
            <a:r>
              <a:rPr lang="es-ES" sz="2800" dirty="0" smtClean="0"/>
              <a:t>(Ley Nº</a:t>
            </a:r>
            <a:r>
              <a:rPr lang="es-ES" sz="2800" baseline="30000" dirty="0" smtClean="0"/>
              <a:t> </a:t>
            </a:r>
            <a:r>
              <a:rPr lang="es-ES" sz="2800" dirty="0" smtClean="0"/>
              <a:t>3289, Decreto </a:t>
            </a:r>
            <a:r>
              <a:rPr lang="es-ES" sz="2800" dirty="0"/>
              <a:t>Nº</a:t>
            </a:r>
            <a:r>
              <a:rPr lang="es-ES" sz="2800" baseline="30000" dirty="0"/>
              <a:t> </a:t>
            </a:r>
            <a:r>
              <a:rPr lang="es-ES" sz="2800" dirty="0"/>
              <a:t>5703 </a:t>
            </a:r>
            <a:r>
              <a:rPr lang="es-ES" sz="2800" dirty="0" smtClean="0"/>
              <a:t>MGJE)</a:t>
            </a:r>
          </a:p>
          <a:p>
            <a:pPr>
              <a:buFontTx/>
              <a:buChar char="-"/>
            </a:pPr>
            <a:r>
              <a:rPr lang="es-AR" sz="3600" dirty="0" smtClean="0"/>
              <a:t>Reglamento sobre </a:t>
            </a:r>
            <a:r>
              <a:rPr lang="es-ES" sz="3600" dirty="0" smtClean="0"/>
              <a:t>Concursos </a:t>
            </a:r>
          </a:p>
          <a:p>
            <a:r>
              <a:rPr lang="es-ES" sz="2800" dirty="0" smtClean="0"/>
              <a:t>(Res. 1000/13 y </a:t>
            </a:r>
            <a:r>
              <a:rPr lang="es-ES" sz="2800" dirty="0" err="1" smtClean="0"/>
              <a:t>mod</a:t>
            </a:r>
            <a:r>
              <a:rPr lang="es-ES" sz="2800" dirty="0" smtClean="0"/>
              <a:t>., Res. 300/13)</a:t>
            </a:r>
            <a:r>
              <a:rPr lang="es-AR" sz="3600" dirty="0" smtClean="0"/>
              <a:t/>
            </a:r>
            <a:br>
              <a:rPr lang="es-AR" sz="3600" dirty="0" smtClean="0"/>
            </a:br>
            <a:r>
              <a:rPr lang="es-AR" sz="3600" dirty="0" smtClean="0"/>
              <a:t>- </a:t>
            </a:r>
            <a:r>
              <a:rPr lang="es-ES" sz="3600" dirty="0" smtClean="0"/>
              <a:t>Concepto Profesional Docente </a:t>
            </a:r>
          </a:p>
          <a:p>
            <a:r>
              <a:rPr lang="es-ES" sz="2800" dirty="0" smtClean="0"/>
              <a:t>(Res. 3491/10)</a:t>
            </a:r>
            <a:r>
              <a:rPr lang="es-AR" sz="3600" dirty="0" smtClean="0"/>
              <a:t/>
            </a:r>
            <a:br>
              <a:rPr lang="es-AR" sz="3600" dirty="0" smtClean="0"/>
            </a:br>
            <a:r>
              <a:rPr lang="es-AR" sz="3600" dirty="0" smtClean="0"/>
              <a:t>- </a:t>
            </a:r>
            <a:r>
              <a:rPr lang="es-ES" sz="3600" dirty="0" smtClean="0"/>
              <a:t>Demás normas referidas al Nivel y/o Modalidad específica que tiene a su cargo</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571480"/>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s-ES" sz="3600" b="0" i="0" u="none" strike="noStrike" cap="none" normalizeH="0" baseline="0" dirty="0" smtClean="0">
                <a:ln>
                  <a:noFill/>
                </a:ln>
                <a:solidFill>
                  <a:schemeClr val="tx1"/>
                </a:solidFill>
                <a:effectLst/>
                <a:latin typeface="+mj-lt"/>
                <a:ea typeface="Calibri" pitchFamily="34" charset="0"/>
                <a:cs typeface="Arial" pitchFamily="34" charset="0"/>
              </a:rPr>
              <a:t>	En los Reglamentos de Licencias, Concursos y Concepto </a:t>
            </a:r>
            <a:r>
              <a:rPr lang="es-ES" sz="3600" dirty="0">
                <a:latin typeface="+mj-lt"/>
                <a:ea typeface="Calibri" pitchFamily="34" charset="0"/>
                <a:cs typeface="Arial" pitchFamily="34" charset="0"/>
              </a:rPr>
              <a:t>P</a:t>
            </a:r>
            <a:r>
              <a:rPr kumimoji="0" lang="es-ES" sz="3600" b="0" i="0" u="none" strike="noStrike" cap="none" normalizeH="0" baseline="0" dirty="0" smtClean="0">
                <a:ln>
                  <a:noFill/>
                </a:ln>
                <a:solidFill>
                  <a:schemeClr val="tx1"/>
                </a:solidFill>
                <a:effectLst/>
                <a:latin typeface="+mj-lt"/>
                <a:ea typeface="Calibri" pitchFamily="34" charset="0"/>
                <a:cs typeface="Arial" pitchFamily="34" charset="0"/>
              </a:rPr>
              <a:t>rofesional, se identificarán las situaciones más corrientes y se las correlacionará con el nivel de que se trate. </a:t>
            </a:r>
          </a:p>
          <a:p>
            <a:pPr marL="0" marR="0" lvl="0" indent="0" algn="just" defTabSz="914400" rtl="0" eaLnBrk="1" fontAlgn="base" latinLnBrk="0" hangingPunct="1">
              <a:lnSpc>
                <a:spcPct val="100000"/>
              </a:lnSpc>
              <a:spcBef>
                <a:spcPct val="0"/>
              </a:spcBef>
              <a:spcAft>
                <a:spcPct val="0"/>
              </a:spcAft>
              <a:buClrTx/>
              <a:buSzTx/>
              <a:tabLst/>
            </a:pPr>
            <a:endParaRPr lang="es-ES" sz="3600" dirty="0">
              <a:latin typeface="+mj-lt"/>
              <a:ea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pPr>
            <a:r>
              <a:rPr kumimoji="0" lang="es-ES" sz="3600" b="0" i="0" u="none" strike="noStrike" cap="none" normalizeH="0" baseline="0" dirty="0" smtClean="0">
                <a:ln>
                  <a:noFill/>
                </a:ln>
                <a:solidFill>
                  <a:schemeClr val="tx1"/>
                </a:solidFill>
                <a:effectLst/>
                <a:latin typeface="+mj-lt"/>
                <a:ea typeface="Calibri" pitchFamily="34" charset="0"/>
                <a:cs typeface="Arial" pitchFamily="34" charset="0"/>
              </a:rPr>
              <a:t>	Conviene subtitular los diversos sectores de la normativa, atento a su carácter extenso y casuista.</a:t>
            </a:r>
            <a:endParaRPr kumimoji="0" lang="es-ES" sz="3600" b="0"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535</Words>
  <Application>Microsoft Office PowerPoint</Application>
  <PresentationFormat>Presentación en pantalla (4:3)</PresentationFormat>
  <Paragraphs>28</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CONCURSO DE SUPERVISORES  AÑO 2018  Consejo General de Educación  Entre Ríos</vt:lpstr>
      <vt:lpstr>                                                      LEGISLACIÓN EDUCATIVA: “Conjunto de normas y disposiciones que regulan el sistema educativo”  *EXTERNA: -DECLARACIÓN UNIVERSAL DE LOS DERECHO HUMANOS (1948) - CONVENCIÓN SOBRE LOS DERECHOS DEL NIÑO (1989) - CONSTITUCIÓN NACIONAL  (1994)  - LEY NACIONAL DE PROTECCIÓN INTEGRAL DE LOS DERECHOS DE NIÑOS, NIÑAS Y ADOLESCENTES (26.061/2005) - LEY DE EDUCACIÓN NACIONAL (26206/06) - CONSTITUCIÓN PROVINCIAL (2008) - LEY DE EDUCACIÓN PROVINCIAL (9890/08)  - ESTATUTO DEL DOCENTE ENTRERRIANO (Decreto Ley Nº 155/62)  *INTERNAS: Del Organismo Central CGE - PROTOCOLOS PROVINCIALES (con otros organismos) - RESOLUCIONES CGE (3491/10, 2274/11, 4847/01, 3442/08) - CIRCULARES/DISPOSICIONES   *INTERNA: Institucional -PROYECTO EDUCATIVO INSTITUCIONAL (PEI o PPI) -PROYECTO CURRICULAR INSTITUCIONAL -ACUERDOS DE CONVIVENCIA -ACUERDOS/CONVENIOS COMUNITARIOS   </vt:lpstr>
      <vt:lpstr> El Dossier elaborado para el presente Concurso de Supervisores tiene el objetivo de brindar “elementos de información”, necesarios para la tarea docente.  Por ello mismo, la hemos clasificado en tres grandes sectores, a saber: Disposiciones legales en las que se debe acreditar  un conocimiento “GENERAL”. un conocimiento “RAZONABLE”. un conocimiento “PROFUNDIZADO”.</vt:lpstr>
      <vt:lpstr>    NORMAS DE CONOCIMIENTO “GENERAL”  Sólo se requiere un manejo genérico de sus contenidos  - Constitución Nacional: Art. 5, 14, 75 - Constitución Provincial: Art. 11, 257 a 271 - Ley Nacional de Educación N° 26206 - Ley Provincial de Educación N° 9890  </vt:lpstr>
      <vt:lpstr>          NORMAS DE CONOCIMIENTO “RAZONABLE”   En nuestro idioma, la voz “razonable” significa “adecuado”, “conforme a razón”, “proporcionado” o “no exagerado”.  Aquí se requiere un conocimiento limitado a la función que se cumple.   Suficiente para atender las consultas que se puede recibir, orientando la solución hacia la norma aplicable.  Por tanto, bastará un conocimiento global de la normativa, que le permita en cada caso consultarla con precisión, obteniendo la respuesta adecuada en forma inmediata.   </vt:lpstr>
      <vt:lpstr>Diapositiva 6</vt:lpstr>
      <vt:lpstr> En los Protocolos e Instructivos, luego de una lectura general se seleccionarán los párrafos con las “instrucciones” para el caso y se las tendrá en todo momento disponibles.  Se acompañará su implementación y se corregirán los procedimientos, realizando las gestiones necesarias para una intervención institucional oportuna y asertiva.  </vt:lpstr>
      <vt:lpstr>Diapositiva 8</vt:lpstr>
      <vt:lpstr>Diapositiva 9</vt:lpstr>
      <vt:lpstr>NORMAS DE CONOCIMIENTO “PROFUNDIZADO” Deben ser objeto de un estudio sistematizado.  </vt:lpstr>
      <vt:lpstr>*Funciones del Personal Directivo (Resoluciones N° 4847/01 CGE; N° 2505/17 CGE; N° 2565/08 CGE; N° 2566/16 CGE; Nº 0561/18 CGE; Circulares Nº 07/17; Nº 11/17; Nº 05/18): Manejo de las reglas que rigen las principales acciones del personal directivo, tanto pedagógicas como administrativas.   *Funciones del Personal No Docente (Resolución N° 2231/10 CGE): Conocimiento de las reglas que rigen sus actividades. Manejo en especial de las referentes a Ordenanzas y Serenos (Anexo I – arts. 24/41).  *Instructivos del S. A. G. E.: Manejo de los Manuales de Procedimiento aprobados para: Carga de datos de Alumnos; Procesos para Personal  Docente; Personal No Docente; y Establecimientos de Gestión Privada (si correspondiere).   </vt:lpstr>
      <vt:lpstr>*Asociaciones Cooperadoras (Resoluciones N° 3442/08 CGE; N° 1226/13 CGE): Manejo general de sus reglas según Anexo I. Especialmente: Trámite de Reconocimiento (arts. 6/7); Socios (arts. 38/41); Estatuto Social (arts. 35/37); Fondo Social (arts. 27/28); Administración (arts. 15/20; 25/26); Gobierno (arts. 21/24); Documentación y Contabilidad (arts. 29/34). Según Anexo III: Comisión Directiva (arts. 712); Fondo Social (arts. 13/18); Socios (arts. 19/22); Asambleas (arts. 23/36); Elecciones (arts. 41); Disolución (arts. 42/43); Estatuto (art. 46 y Nota Final).      </vt:lpstr>
      <vt:lpstr>*Convivencia Escolar Primaria (Resolución Nº 1020/13 CGE).   *Convivencia Escolar Secundaria (Resolución Nº 1692/09 CGE).   *Escuela y Comunidad Educativa (Ley 9890, arts. 122/129). Manejo fluido de estas reglas, como directrices de la misión y organización de la Institución Educativa.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CONCURSO DE SUPERVISORES  AÑO 2018  Consejo General de Educación  Entre Ríos</dc:title>
  <dc:creator>Etchepare</dc:creator>
  <cp:lastModifiedBy>Luffi</cp:lastModifiedBy>
  <cp:revision>8</cp:revision>
  <dcterms:created xsi:type="dcterms:W3CDTF">2018-07-04T00:49:06Z</dcterms:created>
  <dcterms:modified xsi:type="dcterms:W3CDTF">2018-07-14T02:36:40Z</dcterms:modified>
</cp:coreProperties>
</file>